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3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4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60" r:id="rId2"/>
    <p:sldMasterId id="2147483673" r:id="rId3"/>
    <p:sldMasterId id="2147483680" r:id="rId4"/>
    <p:sldMasterId id="2147483694" r:id="rId5"/>
    <p:sldMasterId id="2147483701" r:id="rId6"/>
  </p:sldMasterIdLst>
  <p:notesMasterIdLst>
    <p:notesMasterId r:id="rId47"/>
  </p:notesMasterIdLst>
  <p:handoutMasterIdLst>
    <p:handoutMasterId r:id="rId48"/>
  </p:handoutMasterIdLst>
  <p:sldIdLst>
    <p:sldId id="593" r:id="rId7"/>
    <p:sldId id="594" r:id="rId8"/>
    <p:sldId id="595" r:id="rId9"/>
    <p:sldId id="623" r:id="rId10"/>
    <p:sldId id="600" r:id="rId11"/>
    <p:sldId id="602" r:id="rId12"/>
    <p:sldId id="603" r:id="rId13"/>
    <p:sldId id="604" r:id="rId14"/>
    <p:sldId id="605" r:id="rId15"/>
    <p:sldId id="606" r:id="rId16"/>
    <p:sldId id="537" r:id="rId17"/>
    <p:sldId id="617" r:id="rId18"/>
    <p:sldId id="545" r:id="rId19"/>
    <p:sldId id="548" r:id="rId20"/>
    <p:sldId id="550" r:id="rId21"/>
    <p:sldId id="609" r:id="rId22"/>
    <p:sldId id="610" r:id="rId23"/>
    <p:sldId id="616" r:id="rId24"/>
    <p:sldId id="613" r:id="rId25"/>
    <p:sldId id="607" r:id="rId26"/>
    <p:sldId id="608" r:id="rId27"/>
    <p:sldId id="611" r:id="rId28"/>
    <p:sldId id="552" r:id="rId29"/>
    <p:sldId id="615" r:id="rId30"/>
    <p:sldId id="614" r:id="rId31"/>
    <p:sldId id="618" r:id="rId32"/>
    <p:sldId id="619" r:id="rId33"/>
    <p:sldId id="557" r:id="rId34"/>
    <p:sldId id="612" r:id="rId35"/>
    <p:sldId id="560" r:id="rId36"/>
    <p:sldId id="564" r:id="rId37"/>
    <p:sldId id="563" r:id="rId38"/>
    <p:sldId id="622" r:id="rId39"/>
    <p:sldId id="620" r:id="rId40"/>
    <p:sldId id="621" r:id="rId41"/>
    <p:sldId id="590" r:id="rId42"/>
    <p:sldId id="591" r:id="rId43"/>
    <p:sldId id="624" r:id="rId44"/>
    <p:sldId id="514" r:id="rId45"/>
    <p:sldId id="597" r:id="rId46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2447026C-338B-4CAE-9D31-C8FD5135C8BA}">
          <p14:sldIdLst>
            <p14:sldId id="593"/>
            <p14:sldId id="594"/>
            <p14:sldId id="595"/>
            <p14:sldId id="623"/>
          </p14:sldIdLst>
        </p14:section>
        <p14:section name="String Format" id="{ADDE7196-B530-4323-8B0A-0105DB42EDF1}">
          <p14:sldIdLst>
            <p14:sldId id="600"/>
            <p14:sldId id="602"/>
            <p14:sldId id="603"/>
            <p14:sldId id="604"/>
            <p14:sldId id="605"/>
            <p14:sldId id="606"/>
          </p14:sldIdLst>
        </p14:section>
        <p14:section name="Manipulating Strings" id="{B656216D-FB6E-4FA0-878D-6613B89B23BF}">
          <p14:sldIdLst>
            <p14:sldId id="537"/>
            <p14:sldId id="617"/>
            <p14:sldId id="545"/>
            <p14:sldId id="548"/>
            <p14:sldId id="550"/>
            <p14:sldId id="609"/>
            <p14:sldId id="610"/>
            <p14:sldId id="616"/>
            <p14:sldId id="613"/>
            <p14:sldId id="607"/>
            <p14:sldId id="608"/>
            <p14:sldId id="611"/>
          </p14:sldIdLst>
        </p14:section>
        <p14:section name="String Compare" id="{8F2640C1-849F-4626-A263-CB1D932B1BA7}">
          <p14:sldIdLst>
            <p14:sldId id="552"/>
            <p14:sldId id="615"/>
            <p14:sldId id="614"/>
            <p14:sldId id="618"/>
            <p14:sldId id="619"/>
          </p14:sldIdLst>
        </p14:section>
        <p14:section name="Concatenating and Building Strings" id="{C66AF75C-495C-49DC-8688-59F894A0BA81}">
          <p14:sldIdLst>
            <p14:sldId id="557"/>
            <p14:sldId id="612"/>
            <p14:sldId id="560"/>
            <p14:sldId id="564"/>
            <p14:sldId id="563"/>
            <p14:sldId id="622"/>
            <p14:sldId id="620"/>
            <p14:sldId id="621"/>
            <p14:sldId id="590"/>
            <p14:sldId id="591"/>
            <p14:sldId id="624"/>
            <p14:sldId id="514"/>
            <p14:sldId id="59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8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2A010"/>
    <a:srgbClr val="FFFFFF"/>
    <a:srgbClr val="C6C0AA"/>
    <a:srgbClr val="F9F0AB"/>
    <a:srgbClr val="F9E6AB"/>
    <a:srgbClr val="F9FAAB"/>
    <a:srgbClr val="767691"/>
    <a:srgbClr val="7676AA"/>
    <a:srgbClr val="603A14"/>
    <a:srgbClr val="E85C0E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801" autoAdjust="0"/>
    <p:restoredTop sz="94660" autoAdjust="0"/>
  </p:normalViewPr>
  <p:slideViewPr>
    <p:cSldViewPr>
      <p:cViewPr varScale="1">
        <p:scale>
          <a:sx n="68" d="100"/>
          <a:sy n="68" d="100"/>
        </p:scale>
        <p:origin x="96" y="210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notesMaster" Target="notesMasters/notesMaster1.xml"/><Relationship Id="rId50" Type="http://schemas.openxmlformats.org/officeDocument/2006/relationships/presProps" Target="presProps.xml"/><Relationship Id="rId7" Type="http://schemas.openxmlformats.org/officeDocument/2006/relationships/slide" Target="slides/slide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tableStyles" Target="tableStyles.xml"/><Relationship Id="rId5" Type="http://schemas.openxmlformats.org/officeDocument/2006/relationships/slideMaster" Target="slideMasters/slideMaster4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theme" Target="theme/theme1.xml"/><Relationship Id="rId4" Type="http://schemas.openxmlformats.org/officeDocument/2006/relationships/slideMaster" Target="slideMasters/slideMaster3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2.xml"/><Relationship Id="rId51" Type="http://schemas.openxmlformats.org/officeDocument/2006/relationships/viewProps" Target="viewProps.xml"/><Relationship Id="rId3" Type="http://schemas.openxmlformats.org/officeDocument/2006/relationships/slideMaster" Target="slideMasters/slideMaster2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1/31/2017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1/31/2017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smtClean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smtClean="0">
              <a:solidFill>
                <a:prstClr val="black"/>
              </a:solidFill>
            </a:endParaRPr>
          </a:p>
          <a:p>
            <a:r>
              <a:rPr lang="en-US" sz="1000" smtClean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 smtClean="0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 smtClean="0">
                <a:solidFill>
                  <a:prstClr val="black"/>
                </a:solidFill>
              </a:rPr>
              <a:t> </a:t>
            </a:r>
            <a:r>
              <a:rPr lang="en-US" sz="1000" smtClean="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41515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BE65B3B-E6E2-4525-8F2E-49AC8F612DB9}" type="slidenum">
              <a:rPr lang="en-US"/>
              <a:pPr/>
              <a:t>37</a:t>
            </a:fld>
            <a:r>
              <a:rPr lang="en-US" dirty="0"/>
              <a:t>##</a:t>
            </a:r>
          </a:p>
        </p:txBody>
      </p:sp>
      <p:sp>
        <p:nvSpPr>
          <p:cNvPr id="435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52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1704398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38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11088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50815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smtClean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smtClean="0">
              <a:solidFill>
                <a:prstClr val="black"/>
              </a:solidFill>
            </a:endParaRPr>
          </a:p>
          <a:p>
            <a:r>
              <a:rPr lang="en-US" sz="1000" smtClean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 smtClean="0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 smtClean="0">
                <a:solidFill>
                  <a:prstClr val="black"/>
                </a:solidFill>
              </a:rPr>
              <a:t> </a:t>
            </a:r>
            <a:r>
              <a:rPr lang="en-US" sz="1000" smtClean="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40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27620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smtClean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smtClean="0">
              <a:solidFill>
                <a:prstClr val="black"/>
              </a:solidFill>
            </a:endParaRPr>
          </a:p>
          <a:p>
            <a:r>
              <a:rPr lang="en-US" sz="1000" smtClean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 smtClean="0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 smtClean="0">
                <a:solidFill>
                  <a:prstClr val="black"/>
                </a:solidFill>
              </a:rPr>
              <a:t> </a:t>
            </a:r>
            <a:r>
              <a:rPr lang="en-US" sz="1000" smtClean="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47497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smtClean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smtClean="0">
              <a:solidFill>
                <a:prstClr val="black"/>
              </a:solidFill>
            </a:endParaRPr>
          </a:p>
          <a:p>
            <a:r>
              <a:rPr lang="en-US" sz="1000" smtClean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 smtClean="0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 smtClean="0">
                <a:solidFill>
                  <a:prstClr val="black"/>
                </a:solidFill>
              </a:rPr>
              <a:t> </a:t>
            </a:r>
            <a:r>
              <a:rPr lang="en-US" sz="1000" smtClean="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3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47497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8E9C080-C230-4FC9-8855-25F93EDE6954}" type="slidenum">
              <a:rPr lang="en-US"/>
              <a:pPr/>
              <a:t>6</a:t>
            </a:fld>
            <a:r>
              <a:rPr lang="en-US" dirty="0"/>
              <a:t>##</a:t>
            </a:r>
          </a:p>
        </p:txBody>
      </p:sp>
      <p:sp>
        <p:nvSpPr>
          <p:cNvPr id="4751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51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5698444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8E9C080-C230-4FC9-8855-25F93EDE6954}" type="slidenum">
              <a:rPr lang="en-US"/>
              <a:pPr/>
              <a:t>11</a:t>
            </a:fld>
            <a:r>
              <a:rPr lang="en-US" dirty="0"/>
              <a:t>##</a:t>
            </a:r>
          </a:p>
        </p:txBody>
      </p:sp>
      <p:sp>
        <p:nvSpPr>
          <p:cNvPr id="4751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51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7837051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4351A60-BC04-4D56-8364-D10D2FD458CF}" type="slidenum">
              <a:rPr lang="en-US"/>
              <a:pPr/>
              <a:t>23</a:t>
            </a:fld>
            <a:r>
              <a:rPr lang="en-US" dirty="0"/>
              <a:t>##</a:t>
            </a:r>
          </a:p>
        </p:txBody>
      </p:sp>
      <p:sp>
        <p:nvSpPr>
          <p:cNvPr id="4628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28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4951357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6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584200" y="465138"/>
            <a:ext cx="8051800" cy="4530725"/>
          </a:xfrm>
          <a:ln/>
        </p:spPr>
      </p:sp>
      <p:sp>
        <p:nvSpPr>
          <p:cNvPr id="6696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73998" y="5228594"/>
            <a:ext cx="5733818" cy="3475155"/>
          </a:xfrm>
        </p:spPr>
        <p:txBody>
          <a:bodyPr/>
          <a:lstStyle/>
          <a:p>
            <a:endParaRPr lang="bg-BG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03014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DE23597-FBBC-42B6-95B8-38385222AA31}" type="slidenum">
              <a:rPr lang="en-US"/>
              <a:pPr/>
              <a:t>31</a:t>
            </a:fld>
            <a:r>
              <a:rPr lang="en-US" dirty="0"/>
              <a:t>##</a:t>
            </a:r>
          </a:p>
        </p:txBody>
      </p:sp>
      <p:sp>
        <p:nvSpPr>
          <p:cNvPr id="6727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584200" y="465138"/>
            <a:ext cx="8051800" cy="4530725"/>
          </a:xfrm>
          <a:ln/>
        </p:spPr>
      </p:sp>
      <p:sp>
        <p:nvSpPr>
          <p:cNvPr id="6727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73998" y="5113236"/>
            <a:ext cx="5733818" cy="3472271"/>
          </a:xfrm>
        </p:spPr>
        <p:txBody>
          <a:bodyPr/>
          <a:lstStyle/>
          <a:p>
            <a:pPr>
              <a:lnSpc>
                <a:spcPct val="95000"/>
              </a:lnSpc>
              <a:spcBef>
                <a:spcPct val="5000"/>
              </a:spcBef>
            </a:pPr>
            <a:r>
              <a:rPr lang="en-US" dirty="0"/>
              <a:t>Introducing the </a:t>
            </a:r>
            <a:r>
              <a:rPr lang="en-US" dirty="0" err="1"/>
              <a:t>StringBuffer</a:t>
            </a:r>
            <a:r>
              <a:rPr lang="en-US" dirty="0"/>
              <a:t> Class</a:t>
            </a:r>
          </a:p>
          <a:p>
            <a:pPr lvl="1">
              <a:lnSpc>
                <a:spcPct val="95000"/>
              </a:lnSpc>
              <a:spcBef>
                <a:spcPct val="5000"/>
              </a:spcBef>
            </a:pPr>
            <a:r>
              <a:rPr lang="en-US" dirty="0" err="1">
                <a:latin typeface="Courier New" pitchFamily="49" charset="0"/>
              </a:rPr>
              <a:t>StringBuffer</a:t>
            </a:r>
            <a:r>
              <a:rPr lang="en-US" dirty="0"/>
              <a:t> represents strings that can be modified and extended at run time. The following example creates three new </a:t>
            </a:r>
            <a:r>
              <a:rPr lang="en-US" dirty="0">
                <a:latin typeface="Courier New" pitchFamily="49" charset="0"/>
              </a:rPr>
              <a:t>String</a:t>
            </a:r>
            <a:r>
              <a:rPr lang="en-US" dirty="0"/>
              <a:t> objects, and copies all the characters each time a new </a:t>
            </a:r>
            <a:r>
              <a:rPr lang="en-US" dirty="0">
                <a:latin typeface="Courier New" pitchFamily="49" charset="0"/>
              </a:rPr>
              <a:t>String</a:t>
            </a:r>
            <a:r>
              <a:rPr lang="en-US" dirty="0"/>
              <a:t> is created:</a:t>
            </a:r>
          </a:p>
          <a:p>
            <a:pPr lvl="4">
              <a:lnSpc>
                <a:spcPct val="95000"/>
              </a:lnSpc>
              <a:spcBef>
                <a:spcPct val="5000"/>
              </a:spcBef>
            </a:pPr>
            <a:r>
              <a:rPr lang="en-US" dirty="0"/>
              <a:t>String quote = </a:t>
            </a:r>
            <a:r>
              <a:rPr lang="en-US" dirty="0" smtClean="0"/>
              <a:t>"Fasten </a:t>
            </a:r>
            <a:r>
              <a:rPr lang="en-US" dirty="0"/>
              <a:t>your seatbelts, </a:t>
            </a:r>
            <a:r>
              <a:rPr lang="en-US" dirty="0" smtClean="0"/>
              <a:t>";</a:t>
            </a:r>
            <a:endParaRPr lang="en-US" dirty="0"/>
          </a:p>
          <a:p>
            <a:pPr lvl="4">
              <a:lnSpc>
                <a:spcPct val="95000"/>
              </a:lnSpc>
              <a:spcBef>
                <a:spcPct val="5000"/>
              </a:spcBef>
            </a:pPr>
            <a:r>
              <a:rPr lang="en-US" dirty="0"/>
              <a:t>quote = quote + </a:t>
            </a:r>
            <a:r>
              <a:rPr lang="en-US" dirty="0" smtClean="0"/>
              <a:t>"it's </a:t>
            </a:r>
            <a:r>
              <a:rPr lang="en-US" dirty="0"/>
              <a:t>going to be a bumpy night</a:t>
            </a:r>
            <a:r>
              <a:rPr lang="en-US" dirty="0" smtClean="0"/>
              <a:t>.";</a:t>
            </a:r>
            <a:endParaRPr lang="en-US" dirty="0"/>
          </a:p>
          <a:p>
            <a:pPr lvl="1">
              <a:lnSpc>
                <a:spcPct val="95000"/>
              </a:lnSpc>
              <a:spcBef>
                <a:spcPct val="5000"/>
              </a:spcBef>
            </a:pPr>
            <a:r>
              <a:rPr lang="en-US" dirty="0"/>
              <a:t>It is more efficient to </a:t>
            </a:r>
            <a:r>
              <a:rPr lang="en-US" dirty="0" err="1"/>
              <a:t>preallocate</a:t>
            </a:r>
            <a:r>
              <a:rPr lang="en-US" dirty="0"/>
              <a:t> the amount of space required using the </a:t>
            </a:r>
            <a:r>
              <a:rPr lang="en-US" dirty="0" err="1">
                <a:latin typeface="Courier New" pitchFamily="49" charset="0"/>
              </a:rPr>
              <a:t>StringBuffer</a:t>
            </a:r>
            <a:r>
              <a:rPr lang="en-US" dirty="0"/>
              <a:t> constructor, and its </a:t>
            </a:r>
            <a:r>
              <a:rPr lang="en-US" dirty="0">
                <a:latin typeface="Courier New" pitchFamily="49" charset="0"/>
              </a:rPr>
              <a:t>append()</a:t>
            </a:r>
            <a:r>
              <a:rPr lang="en-US" dirty="0"/>
              <a:t> method as follows:</a:t>
            </a:r>
          </a:p>
          <a:p>
            <a:pPr lvl="4">
              <a:lnSpc>
                <a:spcPct val="95000"/>
              </a:lnSpc>
              <a:spcBef>
                <a:spcPct val="5000"/>
              </a:spcBef>
            </a:pPr>
            <a:r>
              <a:rPr lang="en-US" dirty="0" err="1"/>
              <a:t>StringBuffer</a:t>
            </a:r>
            <a:r>
              <a:rPr lang="en-US" dirty="0"/>
              <a:t> quote = new </a:t>
            </a:r>
            <a:r>
              <a:rPr lang="en-US" dirty="0" err="1"/>
              <a:t>StringBuffer</a:t>
            </a:r>
            <a:r>
              <a:rPr lang="en-US" dirty="0"/>
              <a:t>(60); // </a:t>
            </a:r>
            <a:r>
              <a:rPr lang="en-US" dirty="0" err="1"/>
              <a:t>alloc</a:t>
            </a:r>
            <a:r>
              <a:rPr lang="en-US" dirty="0"/>
              <a:t> 60 chars</a:t>
            </a:r>
          </a:p>
          <a:p>
            <a:pPr lvl="4">
              <a:lnSpc>
                <a:spcPct val="95000"/>
              </a:lnSpc>
              <a:spcBef>
                <a:spcPct val="5000"/>
              </a:spcBef>
            </a:pPr>
            <a:r>
              <a:rPr lang="en-US" dirty="0" err="1"/>
              <a:t>quote.append</a:t>
            </a:r>
            <a:r>
              <a:rPr lang="en-US" dirty="0" smtClean="0"/>
              <a:t>("Fasten </a:t>
            </a:r>
            <a:r>
              <a:rPr lang="en-US" dirty="0"/>
              <a:t>your seatbelts, </a:t>
            </a:r>
            <a:r>
              <a:rPr lang="en-US" dirty="0" smtClean="0"/>
              <a:t>");</a:t>
            </a:r>
            <a:r>
              <a:rPr lang="en-US" dirty="0"/>
              <a:t/>
            </a:r>
            <a:br>
              <a:rPr lang="en-US" dirty="0"/>
            </a:br>
            <a:r>
              <a:rPr lang="en-US" dirty="0" err="1"/>
              <a:t>quote.append</a:t>
            </a:r>
            <a:r>
              <a:rPr lang="en-US" dirty="0" smtClean="0"/>
              <a:t>(" it's </a:t>
            </a:r>
            <a:r>
              <a:rPr lang="en-US" dirty="0"/>
              <a:t>going to be a bumpy night. </a:t>
            </a:r>
            <a:r>
              <a:rPr lang="en-US" dirty="0" smtClean="0"/>
              <a:t>");</a:t>
            </a:r>
            <a:endParaRPr lang="en-US" dirty="0"/>
          </a:p>
          <a:p>
            <a:pPr lvl="1">
              <a:lnSpc>
                <a:spcPct val="95000"/>
              </a:lnSpc>
              <a:spcBef>
                <a:spcPct val="5000"/>
              </a:spcBef>
            </a:pPr>
            <a:r>
              <a:rPr lang="en-US" dirty="0" err="1">
                <a:latin typeface="Courier New" pitchFamily="49" charset="0"/>
              </a:rPr>
              <a:t>StringBuffer</a:t>
            </a:r>
            <a:r>
              <a:rPr lang="en-US" dirty="0"/>
              <a:t> also provides a number of overloaded </a:t>
            </a:r>
            <a:r>
              <a:rPr lang="en-US" dirty="0">
                <a:latin typeface="Courier New" pitchFamily="49" charset="0"/>
              </a:rPr>
              <a:t>insert()</a:t>
            </a:r>
            <a:r>
              <a:rPr lang="en-US" dirty="0"/>
              <a:t> methods for inserting various types of data at a particular location in the string buffer.</a:t>
            </a:r>
          </a:p>
          <a:p>
            <a:pPr>
              <a:lnSpc>
                <a:spcPct val="95000"/>
              </a:lnSpc>
              <a:spcBef>
                <a:spcPct val="5000"/>
              </a:spcBef>
            </a:pPr>
            <a:r>
              <a:rPr lang="en-US" dirty="0">
                <a:solidFill>
                  <a:srgbClr val="0000FF"/>
                </a:solidFill>
              </a:rPr>
              <a:t>Instructor Note</a:t>
            </a:r>
          </a:p>
          <a:p>
            <a:pPr lvl="1">
              <a:lnSpc>
                <a:spcPct val="95000"/>
              </a:lnSpc>
              <a:spcBef>
                <a:spcPct val="0"/>
              </a:spcBef>
            </a:pPr>
            <a:r>
              <a:rPr lang="en-US" dirty="0">
                <a:solidFill>
                  <a:srgbClr val="0000FF"/>
                </a:solidFill>
              </a:rPr>
              <a:t>The example in the slide uses </a:t>
            </a:r>
            <a:r>
              <a:rPr lang="en-US" dirty="0" err="1">
                <a:solidFill>
                  <a:srgbClr val="0000FF"/>
                </a:solidFill>
                <a:latin typeface="Courier New" pitchFamily="49" charset="0"/>
              </a:rPr>
              <a:t>StringBuffer</a:t>
            </a:r>
            <a:r>
              <a:rPr lang="en-US" dirty="0">
                <a:solidFill>
                  <a:srgbClr val="0000FF"/>
                </a:solidFill>
              </a:rPr>
              <a:t> to reverse the characters in a string. A </a:t>
            </a:r>
            <a:r>
              <a:rPr lang="en-US" dirty="0" err="1">
                <a:solidFill>
                  <a:srgbClr val="0000FF"/>
                </a:solidFill>
                <a:latin typeface="Courier New" pitchFamily="49" charset="0"/>
              </a:rPr>
              <a:t>StringBuffer</a:t>
            </a:r>
            <a:r>
              <a:rPr lang="en-US" dirty="0">
                <a:solidFill>
                  <a:srgbClr val="0000FF"/>
                </a:solidFill>
              </a:rPr>
              <a:t> object is created, with the same length as the string. The loop traverses the </a:t>
            </a:r>
            <a:r>
              <a:rPr lang="en-US" dirty="0">
                <a:solidFill>
                  <a:srgbClr val="0000FF"/>
                </a:solidFill>
                <a:latin typeface="Courier New" pitchFamily="49" charset="0"/>
              </a:rPr>
              <a:t>String</a:t>
            </a:r>
            <a:r>
              <a:rPr lang="en-US" dirty="0">
                <a:solidFill>
                  <a:srgbClr val="0000FF"/>
                </a:solidFill>
              </a:rPr>
              <a:t> parameter in reverse order and appends each of its characters to the </a:t>
            </a:r>
            <a:r>
              <a:rPr lang="en-US" dirty="0" err="1">
                <a:solidFill>
                  <a:srgbClr val="0000FF"/>
                </a:solidFill>
                <a:latin typeface="Courier New" pitchFamily="49" charset="0"/>
              </a:rPr>
              <a:t>StringBuffer</a:t>
            </a:r>
            <a:r>
              <a:rPr lang="en-US" dirty="0">
                <a:solidFill>
                  <a:srgbClr val="0000FF"/>
                </a:solidFill>
              </a:rPr>
              <a:t> object by using </a:t>
            </a:r>
            <a:r>
              <a:rPr lang="en-US" dirty="0">
                <a:solidFill>
                  <a:srgbClr val="0000FF"/>
                </a:solidFill>
                <a:latin typeface="Courier New" pitchFamily="49" charset="0"/>
              </a:rPr>
              <a:t>append()</a:t>
            </a:r>
            <a:r>
              <a:rPr lang="en-US" dirty="0">
                <a:solidFill>
                  <a:srgbClr val="0000FF"/>
                </a:solidFill>
              </a:rPr>
              <a:t>. The </a:t>
            </a:r>
            <a:r>
              <a:rPr lang="en-US" dirty="0" err="1">
                <a:solidFill>
                  <a:srgbClr val="0000FF"/>
                </a:solidFill>
                <a:latin typeface="Courier New" pitchFamily="49" charset="0"/>
              </a:rPr>
              <a:t>StringBuffer</a:t>
            </a:r>
            <a:r>
              <a:rPr lang="en-US" dirty="0">
                <a:solidFill>
                  <a:srgbClr val="0000FF"/>
                </a:solidFill>
              </a:rPr>
              <a:t> therefore holds a reverse copy of the </a:t>
            </a:r>
            <a:r>
              <a:rPr lang="en-US" dirty="0">
                <a:solidFill>
                  <a:srgbClr val="0000FF"/>
                </a:solidFill>
                <a:latin typeface="Courier New" pitchFamily="49" charset="0"/>
              </a:rPr>
              <a:t>String</a:t>
            </a:r>
            <a:r>
              <a:rPr lang="en-US" dirty="0">
                <a:solidFill>
                  <a:srgbClr val="0000FF"/>
                </a:solidFill>
              </a:rPr>
              <a:t> parameter. At the end of the method, a new </a:t>
            </a:r>
            <a:r>
              <a:rPr lang="en-US" dirty="0">
                <a:solidFill>
                  <a:srgbClr val="0000FF"/>
                </a:solidFill>
                <a:latin typeface="Courier New" pitchFamily="49" charset="0"/>
              </a:rPr>
              <a:t>String </a:t>
            </a:r>
            <a:r>
              <a:rPr lang="en-US" dirty="0">
                <a:solidFill>
                  <a:srgbClr val="0000FF"/>
                </a:solidFill>
              </a:rPr>
              <a:t>object is created from the </a:t>
            </a:r>
            <a:r>
              <a:rPr lang="en-US" dirty="0" err="1">
                <a:solidFill>
                  <a:srgbClr val="0000FF"/>
                </a:solidFill>
                <a:latin typeface="Courier New" pitchFamily="49" charset="0"/>
              </a:rPr>
              <a:t>StringBuffer</a:t>
            </a:r>
            <a:r>
              <a:rPr lang="en-US" dirty="0">
                <a:solidFill>
                  <a:srgbClr val="0000FF"/>
                </a:solidFill>
              </a:rPr>
              <a:t> object, and this </a:t>
            </a:r>
            <a:r>
              <a:rPr lang="en-US" dirty="0">
                <a:solidFill>
                  <a:srgbClr val="0000FF"/>
                </a:solidFill>
                <a:latin typeface="Courier New" pitchFamily="49" charset="0"/>
              </a:rPr>
              <a:t>String</a:t>
            </a:r>
            <a:r>
              <a:rPr lang="en-US" dirty="0">
                <a:solidFill>
                  <a:srgbClr val="0000FF"/>
                </a:solidFill>
              </a:rPr>
              <a:t> is returned from the method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878365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6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584200" y="465138"/>
            <a:ext cx="8051800" cy="4530725"/>
          </a:xfrm>
          <a:ln/>
        </p:spPr>
      </p:sp>
      <p:sp>
        <p:nvSpPr>
          <p:cNvPr id="6696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73998" y="5228594"/>
            <a:ext cx="5733818" cy="3475155"/>
          </a:xfrm>
        </p:spPr>
        <p:txBody>
          <a:bodyPr/>
          <a:lstStyle/>
          <a:p>
            <a:endParaRPr lang="bg-BG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26330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10.png"/><Relationship Id="rId3" Type="http://schemas.openxmlformats.org/officeDocument/2006/relationships/image" Target="../media/image9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10.png"/><Relationship Id="rId3" Type="http://schemas.openxmlformats.org/officeDocument/2006/relationships/image" Target="../media/image9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10.png"/><Relationship Id="rId3" Type="http://schemas.openxmlformats.org/officeDocument/2006/relationships/image" Target="../media/image9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4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10.png"/><Relationship Id="rId3" Type="http://schemas.openxmlformats.org/officeDocument/2006/relationships/image" Target="../media/image9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5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603A14"/>
                </a:solidFill>
              </a:rPr>
              <a:t>?</a:t>
            </a:r>
            <a:endParaRPr lang="en-US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 cstate="print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 smtClean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62188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1477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1/31/2017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742332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ource Code Exampl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 marL="0" indent="0">
              <a:buNone/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Sample source code:</a:t>
            </a:r>
            <a:endParaRPr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24013" y="1892119"/>
            <a:ext cx="10940800" cy="1689281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4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 smtClean="0"/>
              <a:t>Source code box</a:t>
            </a:r>
          </a:p>
          <a:p>
            <a:pPr marL="0" lvl="0"/>
            <a:r>
              <a:rPr lang="en-US" noProof="1" smtClean="0"/>
              <a:t>…</a:t>
            </a:r>
          </a:p>
          <a:p>
            <a:pPr marL="0" lvl="0"/>
            <a:r>
              <a:rPr lang="en-US" noProof="1" smtClean="0"/>
              <a:t>…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77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1/31/2017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34777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3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3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31964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21195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603A14"/>
                </a:solidFill>
              </a:rPr>
              <a:t>?</a:t>
            </a:r>
            <a:endParaRPr lang="en-US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 cstate="print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 smtClean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46440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3687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1/31/2017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684366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ource Code Exampl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 marL="0" indent="0">
              <a:buNone/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Sample source code:</a:t>
            </a:r>
            <a:endParaRPr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24013" y="1892119"/>
            <a:ext cx="10940800" cy="1689281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4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 smtClean="0"/>
              <a:t>Source code box</a:t>
            </a:r>
          </a:p>
          <a:p>
            <a:pPr marL="0" lvl="0"/>
            <a:r>
              <a:rPr lang="en-US" noProof="1" smtClean="0"/>
              <a:t>…</a:t>
            </a:r>
          </a:p>
          <a:p>
            <a:pPr marL="0" lvl="0"/>
            <a:r>
              <a:rPr lang="en-US" noProof="1" smtClean="0"/>
              <a:t>…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77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1/31/2017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710199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3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3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87457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21067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603A14"/>
                </a:solidFill>
              </a:rPr>
              <a:t>?</a:t>
            </a:r>
            <a:endParaRPr lang="en-US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 cstate="print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 smtClean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84018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8608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1/31/2017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08456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007197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79718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603A14"/>
                </a:solidFill>
              </a:rPr>
              <a:t>?</a:t>
            </a:r>
            <a:endParaRPr lang="en-US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3" cstate="print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 smtClean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84025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426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1/31/2017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26554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ource Code Exampl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 marL="0" indent="0">
              <a:buNone/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Sample source code:</a:t>
            </a:r>
            <a:endParaRPr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24013" y="1892119"/>
            <a:ext cx="10940800" cy="1689281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4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 smtClean="0"/>
              <a:t>Source code box</a:t>
            </a:r>
          </a:p>
          <a:p>
            <a:pPr marL="0" lvl="0"/>
            <a:r>
              <a:rPr lang="en-US" noProof="1" smtClean="0"/>
              <a:t>…</a:t>
            </a:r>
          </a:p>
          <a:p>
            <a:pPr marL="0" lvl="0"/>
            <a:r>
              <a:rPr lang="en-US" noProof="1" smtClean="0"/>
              <a:t>…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77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1/31/2017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9905416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3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3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756071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8240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slideLayout" Target="../slideLayouts/slideLayout7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5" Type="http://schemas.openxmlformats.org/officeDocument/2006/relationships/slideLayout" Target="../slideLayouts/slideLayout9.xml"/><Relationship Id="rId4" Type="http://schemas.openxmlformats.org/officeDocument/2006/relationships/slideLayout" Target="../slideLayouts/slideLayout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slideLayout" Target="../slideLayouts/slideLayout13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slideLayout" Target="../slideLayouts/slideLayout19.xml"/><Relationship Id="rId7" Type="http://schemas.openxmlformats.org/officeDocument/2006/relationships/theme" Target="../theme/theme4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5" Type="http://schemas.openxmlformats.org/officeDocument/2006/relationships/slideLayout" Target="../slideLayouts/slideLayout21.xml"/><Relationship Id="rId4" Type="http://schemas.openxmlformats.org/officeDocument/2006/relationships/slideLayout" Target="../slideLayouts/slideLayout20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theme" Target="../theme/theme5.xml"/><Relationship Id="rId5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1/31/2017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4585974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1/31/2017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377238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1/31/2017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833363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1/31/2017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6147793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softuni.or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14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457/Manual-String-Processing-Lab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judge.softuni.bg/Contests/457/Manual-String-Processing-Lab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457/Manual-String-Processing-Lab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457/Manual-String-Processing-Lab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457/Manual-String-Processing-Lab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hyperlink" Target="http://komfo.com/" TargetMode="External"/><Relationship Id="rId13" Type="http://schemas.openxmlformats.org/officeDocument/2006/relationships/image" Target="../media/image40.png"/><Relationship Id="rId18" Type="http://schemas.openxmlformats.org/officeDocument/2006/relationships/hyperlink" Target="http://netpeak.bg/" TargetMode="External"/><Relationship Id="rId3" Type="http://schemas.openxmlformats.org/officeDocument/2006/relationships/hyperlink" Target="https://softuni.bg/courses/java-fundamentals" TargetMode="External"/><Relationship Id="rId21" Type="http://schemas.openxmlformats.org/officeDocument/2006/relationships/image" Target="../media/image44.png"/><Relationship Id="rId7" Type="http://schemas.openxmlformats.org/officeDocument/2006/relationships/image" Target="../media/image37.png"/><Relationship Id="rId12" Type="http://schemas.openxmlformats.org/officeDocument/2006/relationships/hyperlink" Target="http://www.softwaregroup-bg.com/" TargetMode="External"/><Relationship Id="rId17" Type="http://schemas.openxmlformats.org/officeDocument/2006/relationships/image" Target="../media/image42.png"/><Relationship Id="rId2" Type="http://schemas.openxmlformats.org/officeDocument/2006/relationships/notesSlide" Target="../notesSlides/notesSlide11.xml"/><Relationship Id="rId16" Type="http://schemas.openxmlformats.org/officeDocument/2006/relationships/hyperlink" Target="http://www.infragistics.com/" TargetMode="External"/><Relationship Id="rId20" Type="http://schemas.openxmlformats.org/officeDocument/2006/relationships/hyperlink" Target="http://www.superhosting.bg/" TargetMode="External"/><Relationship Id="rId1" Type="http://schemas.openxmlformats.org/officeDocument/2006/relationships/slideLayout" Target="../slideLayouts/slideLayout27.xml"/><Relationship Id="rId6" Type="http://schemas.openxmlformats.org/officeDocument/2006/relationships/hyperlink" Target="http://xs-software.com/" TargetMode="External"/><Relationship Id="rId11" Type="http://schemas.openxmlformats.org/officeDocument/2006/relationships/image" Target="../media/image39.png"/><Relationship Id="rId5" Type="http://schemas.openxmlformats.org/officeDocument/2006/relationships/image" Target="../media/image36.png"/><Relationship Id="rId15" Type="http://schemas.openxmlformats.org/officeDocument/2006/relationships/image" Target="../media/image41.png"/><Relationship Id="rId23" Type="http://schemas.openxmlformats.org/officeDocument/2006/relationships/image" Target="../media/image45.png"/><Relationship Id="rId10" Type="http://schemas.openxmlformats.org/officeDocument/2006/relationships/hyperlink" Target="http://smartit.bg/" TargetMode="External"/><Relationship Id="rId19" Type="http://schemas.openxmlformats.org/officeDocument/2006/relationships/image" Target="../media/image43.png"/><Relationship Id="rId4" Type="http://schemas.openxmlformats.org/officeDocument/2006/relationships/hyperlink" Target="http://www.luxoft.com/" TargetMode="External"/><Relationship Id="rId9" Type="http://schemas.openxmlformats.org/officeDocument/2006/relationships/image" Target="../media/image38.png"/><Relationship Id="rId14" Type="http://schemas.openxmlformats.org/officeDocument/2006/relationships/hyperlink" Target="http://www.indeavr.com/" TargetMode="External"/><Relationship Id="rId22" Type="http://schemas.openxmlformats.org/officeDocument/2006/relationships/hyperlink" Target="http://www.telenor.bg/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hyperlink" Target="http://creativecommons.org/licenses/by-sa/4.0/" TargetMode="External"/><Relationship Id="rId4" Type="http://schemas.openxmlformats.org/officeDocument/2006/relationships/hyperlink" Target="http://www.introprogramming.info/intro-java-book/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0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4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1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48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9.png"/><Relationship Id="rId14" Type="http://schemas.openxmlformats.org/officeDocument/2006/relationships/image" Target="../media/image5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579812" y="457200"/>
            <a:ext cx="7910299" cy="1476352"/>
          </a:xfrm>
        </p:spPr>
        <p:txBody>
          <a:bodyPr/>
          <a:lstStyle/>
          <a:p>
            <a:r>
              <a:rPr lang="en-US" dirty="0" smtClean="0"/>
              <a:t>Strings and Text Processing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579812" y="1965299"/>
            <a:ext cx="7910299" cy="1311301"/>
          </a:xfrm>
        </p:spPr>
        <p:txBody>
          <a:bodyPr>
            <a:normAutofit/>
          </a:bodyPr>
          <a:lstStyle/>
          <a:p>
            <a:r>
              <a:rPr lang="en-US" dirty="0" smtClean="0"/>
              <a:t>Processing and Manipulating Text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684212" y="4410539"/>
            <a:ext cx="3187613" cy="525135"/>
          </a:xfrm>
        </p:spPr>
        <p:txBody>
          <a:bodyPr/>
          <a:lstStyle/>
          <a:p>
            <a:r>
              <a:rPr lang="en-US" dirty="0" smtClean="0"/>
              <a:t>SoftUni Team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84213" y="4880438"/>
            <a:ext cx="3187614" cy="444343"/>
          </a:xfrm>
        </p:spPr>
        <p:txBody>
          <a:bodyPr/>
          <a:lstStyle/>
          <a:p>
            <a:r>
              <a:rPr lang="en-US" dirty="0"/>
              <a:t>Technical </a:t>
            </a:r>
            <a:r>
              <a:rPr lang="en-US" dirty="0" smtClean="0"/>
              <a:t>Trainers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684212" y="5334000"/>
            <a:ext cx="3187613" cy="363552"/>
          </a:xfrm>
        </p:spPr>
        <p:txBody>
          <a:bodyPr/>
          <a:lstStyle/>
          <a:p>
            <a:r>
              <a:rPr lang="en-US" dirty="0"/>
              <a:t>Software </a:t>
            </a:r>
            <a:r>
              <a:rPr lang="en-US" dirty="0" smtClean="0"/>
              <a:t>University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684212" y="5715000"/>
            <a:ext cx="3187613" cy="331235"/>
          </a:xfrm>
        </p:spPr>
        <p:txBody>
          <a:bodyPr/>
          <a:lstStyle/>
          <a:p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softuni.bg</a:t>
            </a:r>
            <a:endParaRPr lang="en-US" dirty="0"/>
          </a:p>
        </p:txBody>
      </p:sp>
      <p:pic>
        <p:nvPicPr>
          <p:cNvPr id="1028" name="Picture 4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5783" y="3219091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12" descr="http://softuni.b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579812" y="3968769"/>
            <a:ext cx="2133598" cy="234148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rot="576164">
            <a:off x="5116700" y="3806198"/>
            <a:ext cx="1494640" cy="7229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rgbClr val="F0A22E">
                      <a:alpha val="40000"/>
                    </a:srgbClr>
                  </a:glow>
                </a:effectLst>
              </a:rPr>
              <a:t>Advanced</a:t>
            </a:r>
          </a:p>
          <a:p>
            <a:pPr algn="ctr">
              <a:lnSpc>
                <a:spcPct val="85000"/>
              </a:lnSpc>
            </a:pPr>
            <a:r>
              <a:rPr lang="en-US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rgbClr val="F0A22E">
                      <a:alpha val="40000"/>
                    </a:srgbClr>
                  </a:glow>
                </a:effectLst>
              </a:rPr>
              <a:t>Java</a:t>
            </a:r>
            <a:endParaRPr lang="en-US" b="1" spc="50" dirty="0">
              <a:ln w="9525" cmpd="sng">
                <a:solidFill>
                  <a:srgbClr val="FFA72A"/>
                </a:solidFill>
                <a:prstDash val="solid"/>
              </a:ln>
              <a:solidFill>
                <a:srgbClr val="FFF0D9"/>
              </a:solidFill>
              <a:effectLst>
                <a:glow rad="38100">
                  <a:srgbClr val="F0A22E">
                    <a:alpha val="40000"/>
                  </a:srgbClr>
                </a:glow>
              </a:effectLst>
            </a:endParaRPr>
          </a:p>
        </p:txBody>
      </p:sp>
      <p:pic>
        <p:nvPicPr>
          <p:cNvPr id="17" name="Picture 16" descr="http://softuni.org">
            <a:hlinkClick r:id="rId7" tooltip="Software University Foundation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745783" y="2057400"/>
            <a:ext cx="2175525" cy="838552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4" name="Picture 8" descr="Ball-of-thick-string-007.jpg (460×276)"/>
          <p:cNvPicPr>
            <a:picLocks noGrp="1" noChangeAspect="1" noChangeArrowheads="1"/>
          </p:cNvPicPr>
          <p:nvPr>
            <p:ph type="pic" sz="quarter" idx="16"/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7513" y="3733800"/>
            <a:ext cx="4722812" cy="24384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4297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</a:t>
            </a:r>
            <a:r>
              <a:rPr lang="en-US" dirty="0" smtClean="0"/>
              <a:t>Students Results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6243935"/>
            <a:ext cx="119952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https://judge.softuni.bg/Contests/457/Manual-String-Processing-Lab</a:t>
            </a:r>
            <a:endParaRPr lang="en-US" dirty="0"/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817627" y="1066801"/>
            <a:ext cx="10555194" cy="480060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 anchor="t" anchorCtr="0">
            <a:no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600" dirty="0" smtClean="0"/>
              <a:t>System.out.println(String.format</a:t>
            </a:r>
            <a:r>
              <a:rPr lang="en-US" sz="2600" dirty="0"/>
              <a:t>(</a:t>
            </a:r>
            <a:r>
              <a:rPr lang="en-US" sz="2600" dirty="0" smtClean="0">
                <a:solidFill>
                  <a:schemeClr val="tx2">
                    <a:lumMod val="75000"/>
                  </a:schemeClr>
                </a:solidFill>
              </a:rPr>
              <a:t>"%1$-10s|%2$7s|%3$7s|%4$7s|%5$7s|"</a:t>
            </a:r>
            <a:r>
              <a:rPr lang="en-US" sz="2600" dirty="0" smtClean="0"/>
              <a:t>, "Name", "JAdv", "JavaOOP", "AdvOOP", "Average"));</a:t>
            </a:r>
          </a:p>
          <a:p>
            <a:r>
              <a:rPr lang="en-US" sz="2600" dirty="0" smtClean="0"/>
              <a:t>  for (String student : students.keySet()) {</a:t>
            </a:r>
          </a:p>
          <a:p>
            <a:pPr>
              <a:spcAft>
                <a:spcPts val="1200"/>
              </a:spcAft>
            </a:pPr>
            <a:r>
              <a:rPr lang="en-US" sz="2600" dirty="0" smtClean="0"/>
              <a:t>    ArrayList&lt;Double&gt; resuls = students.get(student);</a:t>
            </a:r>
          </a:p>
          <a:p>
            <a:pPr>
              <a:spcAft>
                <a:spcPts val="1200"/>
              </a:spcAft>
            </a:pPr>
            <a:r>
              <a:rPr lang="en-US" sz="2600" dirty="0" smtClean="0"/>
              <a:t>    double </a:t>
            </a:r>
            <a:r>
              <a:rPr lang="en-US" sz="2600" dirty="0" smtClean="0">
                <a:solidFill>
                  <a:schemeClr val="tx2">
                    <a:lumMod val="75000"/>
                  </a:schemeClr>
                </a:solidFill>
              </a:rPr>
              <a:t>average</a:t>
            </a:r>
            <a:r>
              <a:rPr lang="en-US" sz="2600" dirty="0" smtClean="0"/>
              <a:t> = (resuls.get(0) + resuls.get(1) + resuls.get(2)) / 3 ;</a:t>
            </a:r>
          </a:p>
          <a:p>
            <a:r>
              <a:rPr lang="en-US" sz="2600" dirty="0" smtClean="0"/>
              <a:t>    System.out.println(String.format</a:t>
            </a:r>
            <a:r>
              <a:rPr lang="en-US" sz="2600" dirty="0"/>
              <a:t>(</a:t>
            </a:r>
            <a:r>
              <a:rPr lang="en-US" sz="2600" dirty="0" smtClean="0">
                <a:solidFill>
                  <a:schemeClr val="tx2">
                    <a:lumMod val="75000"/>
                  </a:schemeClr>
                </a:solidFill>
              </a:rPr>
              <a:t>"%1$-10s|%2$7.2f|%3$7.2f|%4$7.2f|%5$7.4f|"</a:t>
            </a:r>
            <a:r>
              <a:rPr lang="en-US" sz="2600" dirty="0" smtClean="0"/>
              <a:t>, student, resuls.get(0), resuls.get(1), resuls.get(2), average));</a:t>
            </a:r>
          </a:p>
          <a:p>
            <a:r>
              <a:rPr lang="en-US" sz="2600" dirty="0" smtClean="0"/>
              <a:t>}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31749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118" name="Rectangle 6"/>
          <p:cNvSpPr>
            <a:spLocks noGrp="1" noChangeArrowheads="1"/>
          </p:cNvSpPr>
          <p:nvPr>
            <p:ph type="title"/>
          </p:nvPr>
        </p:nvSpPr>
        <p:spPr>
          <a:xfrm>
            <a:off x="1626222" y="4441336"/>
            <a:ext cx="8938472" cy="820600"/>
          </a:xfrm>
          <a:noFill/>
          <a:ln/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Manipulating Strings</a:t>
            </a:r>
            <a:endParaRPr lang="bg-B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6222" y="5287510"/>
            <a:ext cx="8938472" cy="1339204"/>
          </a:xfrm>
        </p:spPr>
        <p:txBody>
          <a:bodyPr/>
          <a:lstStyle/>
          <a:p>
            <a:r>
              <a:rPr lang="en-US" dirty="0"/>
              <a:t>Comparing, Concatenating, Searching, Extracting Substrings, </a:t>
            </a:r>
            <a:r>
              <a:rPr lang="en-US" dirty="0" smtClean="0"/>
              <a:t>Splitting</a:t>
            </a:r>
            <a:endParaRPr lang="en-US" dirty="0"/>
          </a:p>
        </p:txBody>
      </p:sp>
      <p:grpSp>
        <p:nvGrpSpPr>
          <p:cNvPr id="2" name="Group 1"/>
          <p:cNvGrpSpPr/>
          <p:nvPr/>
        </p:nvGrpSpPr>
        <p:grpSpPr>
          <a:xfrm>
            <a:off x="3198812" y="914400"/>
            <a:ext cx="7255266" cy="3255249"/>
            <a:chOff x="1598108" y="2993151"/>
            <a:chExt cx="7255266" cy="3255249"/>
          </a:xfrm>
        </p:grpSpPr>
        <p:pic>
          <p:nvPicPr>
            <p:cNvPr id="60417" name="Picture 1" descr="C:\Trash\sinaps.png"/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98108" y="3560312"/>
              <a:ext cx="5793292" cy="2688088"/>
            </a:xfrm>
            <a:prstGeom prst="rect">
              <a:avLst/>
            </a:prstGeom>
            <a:noFill/>
          </p:spPr>
        </p:pic>
        <p:pic>
          <p:nvPicPr>
            <p:cNvPr id="1030" name="Picture 6" descr="http://images.wikia.com/fallout/images/6/6e/Tweezers.png"/>
            <p:cNvPicPr>
              <a:picLocks noChangeAspect="1" noChangeArrowheads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665600">
              <a:off x="4639355" y="2993151"/>
              <a:ext cx="4214019" cy="22088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37443742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63795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str.trim()</a:t>
            </a:r>
            <a:r>
              <a:rPr lang="en-US" sz="3000" noProof="1" smtClean="0">
                <a:latin typeface="+mj-lt"/>
                <a:cs typeface="Consolas" pitchFamily="49" charset="0"/>
              </a:rPr>
              <a:t> – trims whitespaces at start and end of string</a:t>
            </a:r>
          </a:p>
          <a:p>
            <a:pPr>
              <a:lnSpc>
                <a:spcPct val="100000"/>
              </a:lnSpc>
            </a:pPr>
            <a:endParaRPr lang="en-US" sz="3000" dirty="0"/>
          </a:p>
          <a:p>
            <a:pPr>
              <a:lnSpc>
                <a:spcPct val="100000"/>
              </a:lnSpc>
            </a:pPr>
            <a:endParaRPr lang="en-US" sz="30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str.</a:t>
            </a: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startsWith(String </a:t>
            </a:r>
            <a:r>
              <a:rPr lang="en-US" sz="3000" noProof="1">
                <a:latin typeface="Consolas" panose="020B0609020204030204" pitchFamily="49" charset="0"/>
                <a:cs typeface="Consolas" pitchFamily="49" charset="0"/>
              </a:rPr>
              <a:t>prefix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endParaRPr lang="en-US" sz="30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lnSpc>
                <a:spcPct val="100000"/>
              </a:lnSpc>
            </a:pPr>
            <a:endParaRPr lang="en-US" sz="3000" dirty="0">
              <a:latin typeface="Courier New" pitchFamily="49" charset="0"/>
            </a:endParaRPr>
          </a:p>
          <a:p>
            <a:pPr>
              <a:lnSpc>
                <a:spcPct val="100000"/>
              </a:lnSpc>
            </a:pPr>
            <a:endParaRPr lang="en-US" sz="3000" dirty="0">
              <a:latin typeface="Courier New" pitchFamily="49" charset="0"/>
            </a:endParaRPr>
          </a:p>
          <a:p>
            <a:pPr>
              <a:lnSpc>
                <a:spcPct val="100000"/>
              </a:lnSpc>
            </a:pP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str.</a:t>
            </a: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endsWith(String </a:t>
            </a:r>
            <a:r>
              <a:rPr lang="en-US" sz="3000" noProof="1">
                <a:latin typeface="Consolas" panose="020B0609020204030204" pitchFamily="49" charset="0"/>
                <a:cs typeface="Consolas" pitchFamily="49" charset="0"/>
              </a:rPr>
              <a:t>suffix</a:t>
            </a: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)</a:t>
            </a:r>
            <a:endParaRPr lang="en-US" sz="3000" b="1" noProof="1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3795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Trimming White </a:t>
            </a:r>
            <a:r>
              <a:rPr lang="en-US" dirty="0" smtClean="0"/>
              <a:t>Space and boolean methods</a:t>
            </a:r>
            <a:endParaRPr lang="bg-BG" dirty="0"/>
          </a:p>
        </p:txBody>
      </p:sp>
      <p:sp>
        <p:nvSpPr>
          <p:cNvPr id="637956" name="Rectangle 4"/>
          <p:cNvSpPr>
            <a:spLocks noChangeArrowheads="1"/>
          </p:cNvSpPr>
          <p:nvPr/>
        </p:nvSpPr>
        <p:spPr bwMode="auto">
          <a:xfrm>
            <a:off x="684212" y="1676400"/>
            <a:ext cx="10591800" cy="12003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tring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 =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  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example of white space   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";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tring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clean =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.t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rim()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"example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of white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space"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37958" name="Rectangle 6"/>
          <p:cNvSpPr>
            <a:spLocks noChangeArrowheads="1"/>
          </p:cNvSpPr>
          <p:nvPr/>
        </p:nvSpPr>
        <p:spPr bwMode="auto">
          <a:xfrm>
            <a:off x="684212" y="3505200"/>
            <a:ext cx="10591800" cy="12003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tring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 =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"C# is the best!";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boolean isItThough = s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.startsWith(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“Java"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System.out.println(isQuestion);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false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37959" name="Rectangle 7"/>
          <p:cNvSpPr>
            <a:spLocks noChangeArrowheads="1"/>
          </p:cNvSpPr>
          <p:nvPr/>
        </p:nvSpPr>
        <p:spPr bwMode="auto">
          <a:xfrm>
            <a:off x="684212" y="5334000"/>
            <a:ext cx="10591800" cy="12003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s = "How are you?";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boolean isQuestion = s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.endsWith(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"?"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System.out.println(isQuestion); // true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1604" y="1362322"/>
            <a:ext cx="1514408" cy="1514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3050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9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9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7958" grpId="0" animBg="1"/>
      <p:bldP spid="63795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606211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945573"/>
            <a:ext cx="11804822" cy="557035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Finding a character or substring within given string</a:t>
            </a:r>
          </a:p>
          <a:p>
            <a:pPr lvl="1">
              <a:lnSpc>
                <a:spcPct val="100000"/>
              </a:lnSpc>
              <a:spcAft>
                <a:spcPts val="0"/>
              </a:spcAft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str.indexOf(String/char term)</a:t>
            </a:r>
            <a:r>
              <a:rPr lang="en-US" noProof="1" smtClean="0"/>
              <a:t> – returns the index of the first occurrence of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term</a:t>
            </a:r>
            <a:r>
              <a:rPr lang="en-US" noProof="1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noProof="1" smtClean="0"/>
              <a:t>in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</a:t>
            </a:r>
          </a:p>
          <a:p>
            <a:pPr lvl="2">
              <a:lnSpc>
                <a:spcPct val="100000"/>
              </a:lnSpc>
              <a:spcAft>
                <a:spcPts val="0"/>
              </a:spcAft>
            </a:pPr>
            <a:r>
              <a:rPr lang="en-US" noProof="1" smtClean="0"/>
              <a:t>Returns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-1</a:t>
            </a:r>
            <a:r>
              <a:rPr lang="en-US" noProof="1" smtClean="0"/>
              <a:t> if there is no match</a:t>
            </a:r>
          </a:p>
          <a:p>
            <a:pPr marL="377887" lvl="1" indent="0">
              <a:lnSpc>
                <a:spcPct val="100000"/>
              </a:lnSpc>
              <a:buNone/>
            </a:pPr>
            <a:endParaRPr lang="en-US" sz="2800" dirty="0">
              <a:latin typeface="Courier New" pitchFamily="49" charset="0"/>
            </a:endParaRPr>
          </a:p>
          <a:p>
            <a:pPr lvl="1">
              <a:lnSpc>
                <a:spcPct val="100000"/>
              </a:lnSpc>
              <a:spcBef>
                <a:spcPts val="1800"/>
              </a:spcBef>
            </a:pPr>
            <a:endParaRPr lang="en-US" sz="2400" dirty="0" smtClean="0"/>
          </a:p>
          <a:p>
            <a:pPr lvl="1">
              <a:lnSpc>
                <a:spcPct val="100000"/>
              </a:lnSpc>
              <a:spcBef>
                <a:spcPts val="1800"/>
              </a:spcBef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str.lastIndexOf(String/char term)</a:t>
            </a:r>
            <a:r>
              <a:rPr lang="en-US" noProof="1" smtClean="0"/>
              <a:t> – return</a:t>
            </a:r>
            <a:r>
              <a:rPr lang="en-US" noProof="1"/>
              <a:t>s</a:t>
            </a:r>
            <a:r>
              <a:rPr lang="en-US" noProof="1" smtClean="0"/>
              <a:t> the index of the last occurrence of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term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noProof="1"/>
              <a:t>in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</a:t>
            </a:r>
          </a:p>
          <a:p>
            <a:pPr lvl="1">
              <a:lnSpc>
                <a:spcPct val="100000"/>
              </a:lnSpc>
              <a:spcBef>
                <a:spcPts val="1800"/>
              </a:spcBef>
            </a:pPr>
            <a:endParaRPr lang="en-US" noProof="1">
              <a:latin typeface="Courier New" pitchFamily="49" charset="0"/>
            </a:endParaRPr>
          </a:p>
        </p:txBody>
      </p:sp>
      <p:sp>
        <p:nvSpPr>
          <p:cNvPr id="6062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Searching </a:t>
            </a:r>
            <a:r>
              <a:rPr lang="en-US" dirty="0" smtClean="0"/>
              <a:t>in Strings</a:t>
            </a:r>
            <a:endParaRPr lang="bg-BG" dirty="0"/>
          </a:p>
        </p:txBody>
      </p:sp>
      <p:sp>
        <p:nvSpPr>
          <p:cNvPr id="606214" name="Rectangle 6"/>
          <p:cNvSpPr>
            <a:spLocks noChangeArrowheads="1"/>
          </p:cNvSpPr>
          <p:nvPr/>
        </p:nvSpPr>
        <p:spPr bwMode="auto">
          <a:xfrm>
            <a:off x="912812" y="3295471"/>
            <a:ext cx="10210800" cy="12003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email = "vasko@gmail.org";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firstIndex = email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indexOf(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"@gmail.org"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// 5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noIndex = email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.indexOf(</a:t>
            </a:r>
            <a:r>
              <a:rPr lang="bg-BG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</a:t>
            </a:r>
            <a:r>
              <a:rPr lang="en-US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</a:t>
            </a:r>
            <a:r>
              <a:rPr lang="bg-BG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</a:t>
            </a:r>
            <a:r>
              <a:rPr lang="en-US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6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// -1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06215" name="Rectangle 7"/>
          <p:cNvSpPr>
            <a:spLocks noChangeArrowheads="1"/>
          </p:cNvSpPr>
          <p:nvPr/>
        </p:nvSpPr>
        <p:spPr bwMode="auto">
          <a:xfrm>
            <a:off x="912811" y="5722203"/>
            <a:ext cx="10210801" cy="83099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verse = "To be or not to be..";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lastIndex = verse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.lastIndexOf(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"be"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16</a:t>
            </a:r>
          </a:p>
        </p:txBody>
      </p:sp>
      <p:pic>
        <p:nvPicPr>
          <p:cNvPr id="49154" name="Picture 2" descr="http://www.eton.ac/images/search-icon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6412" y="2012100"/>
            <a:ext cx="1905000" cy="1905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28616033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2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2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2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6214" grpId="0" animBg="1"/>
      <p:bldP spid="60621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2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Extracting Substrings</a:t>
            </a:r>
            <a:endParaRPr lang="bg-BG" dirty="0"/>
          </a:p>
        </p:txBody>
      </p:sp>
      <p:sp>
        <p:nvSpPr>
          <p:cNvPr id="607235" name="Rectangle 3"/>
          <p:cNvSpPr>
            <a:spLocks noGrp="1" noChangeArrowheads="1"/>
          </p:cNvSpPr>
          <p:nvPr>
            <p:ph idx="1"/>
          </p:nvPr>
        </p:nvSpPr>
        <p:spPr>
          <a:xfrm>
            <a:off x="303212" y="1066801"/>
            <a:ext cx="11049000" cy="565467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str.substring(int startIndex, int endIndex)</a:t>
            </a:r>
            <a:endParaRPr lang="en-US" b="1" noProof="1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lvl="1">
              <a:lnSpc>
                <a:spcPct val="100000"/>
              </a:lnSpc>
            </a:pPr>
            <a:endParaRPr lang="en-US" noProof="1"/>
          </a:p>
          <a:p>
            <a:pPr marL="377887" lvl="1" indent="0">
              <a:lnSpc>
                <a:spcPct val="100000"/>
              </a:lnSpc>
              <a:buNone/>
            </a:pPr>
            <a:endParaRPr lang="en-US" noProof="1"/>
          </a:p>
          <a:p>
            <a:pPr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str.substring(int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startIndex)</a:t>
            </a:r>
          </a:p>
        </p:txBody>
      </p:sp>
      <p:sp>
        <p:nvSpPr>
          <p:cNvPr id="607238" name="Rectangle 6"/>
          <p:cNvSpPr>
            <a:spLocks noChangeArrowheads="1"/>
          </p:cNvSpPr>
          <p:nvPr/>
        </p:nvSpPr>
        <p:spPr bwMode="auto">
          <a:xfrm>
            <a:off x="1020762" y="1752600"/>
            <a:ext cx="10147301" cy="138499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filename = 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"C:\\Pics\\Rila2017.jpg";</a:t>
            </a: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name = 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filename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substring(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8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16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name is 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Rila2005</a:t>
            </a: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07239" name="Rectangle 7"/>
          <p:cNvSpPr>
            <a:spLocks noChangeArrowheads="1"/>
          </p:cNvSpPr>
          <p:nvPr/>
        </p:nvSpPr>
        <p:spPr bwMode="auto">
          <a:xfrm>
            <a:off x="1000929" y="3823394"/>
            <a:ext cx="10127314" cy="138499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filename = 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"C:\\Pics\\Rila2017.jpg";</a:t>
            </a: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nameAndExtension = 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filename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.substring(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8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nameAndExtension is Summer2009.jpg</a:t>
            </a:r>
          </a:p>
        </p:txBody>
      </p:sp>
      <p:graphicFrame>
        <p:nvGraphicFramePr>
          <p:cNvPr id="607342" name="Group 1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3656116"/>
              </p:ext>
            </p:extLst>
          </p:nvPr>
        </p:nvGraphicFramePr>
        <p:xfrm>
          <a:off x="1756569" y="5542182"/>
          <a:ext cx="8142285" cy="845504"/>
        </p:xfrm>
        <a:graphic>
          <a:graphicData uri="http://schemas.openxmlformats.org/drawingml/2006/table">
            <a:tbl>
              <a:tblPr/>
              <a:tblGrid>
                <a:gridCol w="40790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0790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40790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403177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407902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404752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407902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407901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  <a:gridCol w="409477">
                  <a:extLst>
                    <a:ext uri="{9D8B030D-6E8A-4147-A177-3AD203B41FA5}">
                      <a16:colId xmlns:a16="http://schemas.microsoft.com/office/drawing/2014/main" xmlns="" val="20008"/>
                    </a:ext>
                  </a:extLst>
                </a:gridCol>
                <a:gridCol w="407902">
                  <a:extLst>
                    <a:ext uri="{9D8B030D-6E8A-4147-A177-3AD203B41FA5}">
                      <a16:colId xmlns:a16="http://schemas.microsoft.com/office/drawing/2014/main" xmlns="" val="20009"/>
                    </a:ext>
                  </a:extLst>
                </a:gridCol>
                <a:gridCol w="406327">
                  <a:extLst>
                    <a:ext uri="{9D8B030D-6E8A-4147-A177-3AD203B41FA5}">
                      <a16:colId xmlns:a16="http://schemas.microsoft.com/office/drawing/2014/main" xmlns="" val="20010"/>
                    </a:ext>
                  </a:extLst>
                </a:gridCol>
                <a:gridCol w="406327">
                  <a:extLst>
                    <a:ext uri="{9D8B030D-6E8A-4147-A177-3AD203B41FA5}">
                      <a16:colId xmlns:a16="http://schemas.microsoft.com/office/drawing/2014/main" xmlns="" val="20011"/>
                    </a:ext>
                  </a:extLst>
                </a:gridCol>
                <a:gridCol w="406327">
                  <a:extLst>
                    <a:ext uri="{9D8B030D-6E8A-4147-A177-3AD203B41FA5}">
                      <a16:colId xmlns:a16="http://schemas.microsoft.com/office/drawing/2014/main" xmlns="" val="20012"/>
                    </a:ext>
                  </a:extLst>
                </a:gridCol>
                <a:gridCol w="407901">
                  <a:extLst>
                    <a:ext uri="{9D8B030D-6E8A-4147-A177-3AD203B41FA5}">
                      <a16:colId xmlns:a16="http://schemas.microsoft.com/office/drawing/2014/main" xmlns="" val="20013"/>
                    </a:ext>
                  </a:extLst>
                </a:gridCol>
                <a:gridCol w="406327">
                  <a:extLst>
                    <a:ext uri="{9D8B030D-6E8A-4147-A177-3AD203B41FA5}">
                      <a16:colId xmlns:a16="http://schemas.microsoft.com/office/drawing/2014/main" xmlns="" val="20014"/>
                    </a:ext>
                  </a:extLst>
                </a:gridCol>
                <a:gridCol w="406327">
                  <a:extLst>
                    <a:ext uri="{9D8B030D-6E8A-4147-A177-3AD203B41FA5}">
                      <a16:colId xmlns:a16="http://schemas.microsoft.com/office/drawing/2014/main" xmlns="" val="20015"/>
                    </a:ext>
                  </a:extLst>
                </a:gridCol>
                <a:gridCol w="406327">
                  <a:extLst>
                    <a:ext uri="{9D8B030D-6E8A-4147-A177-3AD203B41FA5}">
                      <a16:colId xmlns:a16="http://schemas.microsoft.com/office/drawing/2014/main" xmlns="" val="20016"/>
                    </a:ext>
                  </a:extLst>
                </a:gridCol>
                <a:gridCol w="407902">
                  <a:extLst>
                    <a:ext uri="{9D8B030D-6E8A-4147-A177-3AD203B41FA5}">
                      <a16:colId xmlns:a16="http://schemas.microsoft.com/office/drawing/2014/main" xmlns="" val="20017"/>
                    </a:ext>
                  </a:extLst>
                </a:gridCol>
                <a:gridCol w="407901">
                  <a:extLst>
                    <a:ext uri="{9D8B030D-6E8A-4147-A177-3AD203B41FA5}">
                      <a16:colId xmlns:a16="http://schemas.microsoft.com/office/drawing/2014/main" xmlns="" val="20018"/>
                    </a:ext>
                  </a:extLst>
                </a:gridCol>
                <a:gridCol w="407902">
                  <a:extLst>
                    <a:ext uri="{9D8B030D-6E8A-4147-A177-3AD203B41FA5}">
                      <a16:colId xmlns:a16="http://schemas.microsoft.com/office/drawing/2014/main" xmlns="" val="20019"/>
                    </a:ext>
                  </a:extLst>
                </a:gridCol>
              </a:tblGrid>
              <a:tr h="43338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0</a:t>
                      </a:r>
                    </a:p>
                  </a:txBody>
                  <a:tcPr marL="90000" marR="90000" marT="46800" marB="46800" anchor="ctr" anchorCtr="1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1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2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3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4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5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6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7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8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9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10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11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12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13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14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15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16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  <a:cs typeface="Arial" charset="0"/>
                        </a:rPr>
                        <a:t>17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  <a:cs typeface="Arial" charset="0"/>
                        </a:rPr>
                        <a:t>18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  <a:cs typeface="Arial" charset="0"/>
                        </a:rPr>
                        <a:t>19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5877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C</a:t>
                      </a:r>
                    </a:p>
                  </a:txBody>
                  <a:tcPr marL="90000" marR="90000" marT="46800" marB="46800" anchor="ctr" anchorCtr="1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: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\ 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P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i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c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s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\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R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i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l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a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2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7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.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j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p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g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965605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2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723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Splitting Strings</a:t>
            </a:r>
            <a:endParaRPr lang="bg-BG" dirty="0"/>
          </a:p>
        </p:txBody>
      </p:sp>
      <p:sp>
        <p:nvSpPr>
          <p:cNvPr id="63488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To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split</a:t>
            </a:r>
            <a:r>
              <a:rPr lang="en-US" dirty="0" smtClean="0"/>
              <a:t> a string by given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separator(s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)</a:t>
            </a:r>
            <a:r>
              <a:rPr lang="en-US" dirty="0" smtClean="0"/>
              <a:t> use the following method: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Single operator</a:t>
            </a:r>
            <a:endParaRPr lang="en-US" dirty="0"/>
          </a:p>
          <a:p>
            <a:pPr lvl="1">
              <a:lnSpc>
                <a:spcPct val="100000"/>
              </a:lnSpc>
            </a:pPr>
            <a:endParaRPr lang="en-US" dirty="0" smtClean="0"/>
          </a:p>
          <a:p>
            <a:pPr lvl="1">
              <a:lnSpc>
                <a:spcPct val="100000"/>
              </a:lnSpc>
              <a:spcAft>
                <a:spcPts val="0"/>
              </a:spcAft>
            </a:pPr>
            <a:endParaRPr lang="en-US" dirty="0" smtClean="0"/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Multiple operators</a:t>
            </a:r>
            <a:endParaRPr lang="en-US" dirty="0"/>
          </a:p>
        </p:txBody>
      </p:sp>
      <p:sp>
        <p:nvSpPr>
          <p:cNvPr id="634884" name="Rectangle 4"/>
          <p:cNvSpPr>
            <a:spLocks noChangeArrowheads="1"/>
          </p:cNvSpPr>
          <p:nvPr/>
        </p:nvSpPr>
        <p:spPr bwMode="auto">
          <a:xfrm>
            <a:off x="343663" y="2542097"/>
            <a:ext cx="8457084" cy="95410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String line = </a:t>
            </a:r>
            <a:r>
              <a:rPr lang="en-US" sz="28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"carrot:orange,apple:red"; </a:t>
            </a:r>
            <a:endParaRPr lang="en-US" sz="2800" b="1" noProof="1" smtClean="0">
              <a:solidFill>
                <a:schemeClr val="tx2"/>
              </a:solidFill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String[] vegetables = line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.split(", ")</a:t>
            </a:r>
            <a:r>
              <a:rPr lang="en-US" sz="2800" b="1" noProof="1" smtClean="0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;</a:t>
            </a: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34885" name="Rectangle 5"/>
          <p:cNvSpPr>
            <a:spLocks noChangeArrowheads="1"/>
          </p:cNvSpPr>
          <p:nvPr/>
        </p:nvSpPr>
        <p:spPr bwMode="auto">
          <a:xfrm>
            <a:off x="343663" y="4279669"/>
            <a:ext cx="8457084" cy="95410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String line = "carrot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:</a:t>
            </a:r>
            <a:r>
              <a:rPr lang="en-US" sz="2800" b="1" noProof="1" smtClean="0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orange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,</a:t>
            </a:r>
            <a:r>
              <a:rPr lang="en-US" sz="2800" b="1" noProof="1" smtClean="0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apple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:</a:t>
            </a:r>
            <a:r>
              <a:rPr lang="en-US" sz="2800" b="1" noProof="1" smtClean="0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red";</a:t>
            </a:r>
            <a:br>
              <a:rPr lang="en-US" sz="2800" b="1" noProof="1" smtClean="0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</a:br>
            <a:r>
              <a:rPr lang="en-US" sz="2800" b="1" noProof="1" smtClean="0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String[] vegetables = line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.split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("[,:]")</a:t>
            </a:r>
            <a:r>
              <a:rPr lang="en-US" sz="2800" b="1" noProof="1" smtClean="0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;</a:t>
            </a: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9280677" y="2905247"/>
            <a:ext cx="2071535" cy="206210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 smtClean="0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Carrot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 smtClean="0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Orange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 smtClean="0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Apple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 smtClean="0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red</a:t>
            </a:r>
          </a:p>
        </p:txBody>
      </p:sp>
      <p:sp>
        <p:nvSpPr>
          <p:cNvPr id="4" name="Curved Down Arrow 3"/>
          <p:cNvSpPr/>
          <p:nvPr/>
        </p:nvSpPr>
        <p:spPr>
          <a:xfrm rot="601299">
            <a:off x="7569731" y="2002464"/>
            <a:ext cx="2932368" cy="692406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>
              <a:solidFill>
                <a:schemeClr val="tx1"/>
              </a:solidFill>
            </a:endParaRPr>
          </a:p>
        </p:txBody>
      </p:sp>
      <p:sp>
        <p:nvSpPr>
          <p:cNvPr id="5" name="Curved Up Arrow 4"/>
          <p:cNvSpPr/>
          <p:nvPr/>
        </p:nvSpPr>
        <p:spPr>
          <a:xfrm rot="21207318">
            <a:off x="7568628" y="5133518"/>
            <a:ext cx="2797929" cy="647150"/>
          </a:xfrm>
          <a:prstGeom prst="curvedUpArrow">
            <a:avLst>
              <a:gd name="adj1" fmla="val 29213"/>
              <a:gd name="adj2" fmla="val 50686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162221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8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4885" grpId="0" animBg="1"/>
      <p:bldP spid="9" grpId="0" animBg="1"/>
      <p:bldP spid="4" grpId="0" animBg="1"/>
      <p:bldP spid="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190413" y="1135245"/>
            <a:ext cx="11804822" cy="557035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Write a program that parses an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URL</a:t>
            </a:r>
            <a:r>
              <a:rPr lang="en-US" dirty="0"/>
              <a:t> address given in the format: </a:t>
            </a:r>
            <a:endParaRPr lang="en-US" dirty="0" smtClean="0"/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[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protocol]://[server]/[resource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] </a:t>
            </a:r>
            <a:r>
              <a:rPr lang="en-US" dirty="0" smtClean="0"/>
              <a:t>and extracts from it the 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Extract protocol, server and resource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Problem: Parse URLs</a:t>
            </a:r>
            <a:endParaRPr lang="en-US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598612" y="3964605"/>
            <a:ext cx="2514601" cy="82590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455612" y="3276601"/>
            <a:ext cx="11277600" cy="615552"/>
          </a:xfrm>
          <a:prstGeom prst="roundRect">
            <a:avLst>
              <a:gd name="adj" fmla="val 6659"/>
            </a:avLst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  <a:alpha val="50000"/>
              </a:schemeClr>
            </a:solidFill>
            <a:prstDash val="sysDash"/>
          </a:ln>
        </p:spPr>
        <p:txBody>
          <a:bodyPr vert="horz" wrap="square" lIns="144000" tIns="108000" rIns="144000" bIns="108000" rtlCol="0">
            <a:noAutofit/>
          </a:bodyPr>
          <a:lstStyle/>
          <a:p>
            <a:pPr defTabSz="1218987"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endParaRPr lang="en-US" sz="24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3" name="Text Box 18"/>
          <p:cNvSpPr txBox="1">
            <a:spLocks noChangeArrowheads="1"/>
          </p:cNvSpPr>
          <p:nvPr/>
        </p:nvSpPr>
        <p:spPr bwMode="auto">
          <a:xfrm>
            <a:off x="455612" y="3276600"/>
            <a:ext cx="11277600" cy="61555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US" sz="3400" dirty="0"/>
              <a:t>https://softuni.bg/trainings/1531/java-advanced-january-2017</a:t>
            </a:r>
            <a:endParaRPr lang="bg-BG" sz="3400" dirty="0"/>
          </a:p>
        </p:txBody>
      </p:sp>
      <p:sp>
        <p:nvSpPr>
          <p:cNvPr id="17" name="Rounded Rectangle 16"/>
          <p:cNvSpPr/>
          <p:nvPr/>
        </p:nvSpPr>
        <p:spPr>
          <a:xfrm>
            <a:off x="5890226" y="4280400"/>
            <a:ext cx="4495801" cy="2169028"/>
          </a:xfrm>
          <a:prstGeom prst="roundRect">
            <a:avLst>
              <a:gd name="adj" fmla="val 6659"/>
            </a:avLst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  <a:alpha val="50000"/>
              </a:schemeClr>
            </a:solidFill>
            <a:prstDash val="sysDash"/>
          </a:ln>
        </p:spPr>
        <p:txBody>
          <a:bodyPr vert="horz" wrap="square" lIns="144000" tIns="108000" rIns="144000" bIns="108000" rtlCol="0">
            <a:noAutofit/>
          </a:bodyPr>
          <a:lstStyle/>
          <a:p>
            <a:pPr defTabSz="1218987"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endParaRPr lang="en-US" sz="24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Text Box 18"/>
          <p:cNvSpPr txBox="1">
            <a:spLocks noChangeArrowheads="1"/>
          </p:cNvSpPr>
          <p:nvPr/>
        </p:nvSpPr>
        <p:spPr bwMode="auto">
          <a:xfrm>
            <a:off x="5789612" y="4267200"/>
            <a:ext cx="4615219" cy="224676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US" sz="2800" b="1" spc="200" dirty="0" smtClean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Protocol = </a:t>
            </a:r>
            <a:r>
              <a:rPr lang="en-US" sz="2800" b="1" spc="20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https</a:t>
            </a:r>
          </a:p>
          <a:p>
            <a:pPr algn="ctr"/>
            <a:r>
              <a:rPr lang="en-US" sz="2800" b="1" spc="200" dirty="0" smtClean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Server = </a:t>
            </a:r>
            <a:r>
              <a:rPr lang="en-US" sz="2800" b="1" spc="20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softuni.bg</a:t>
            </a:r>
          </a:p>
          <a:p>
            <a:pPr algn="ctr"/>
            <a:r>
              <a:rPr lang="en-US" sz="2800" b="1" spc="200" dirty="0" smtClean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Resources = </a:t>
            </a:r>
            <a:r>
              <a:rPr lang="en-US" sz="2800" b="1" spc="20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trainings/1531/java-advanced-january-2017</a:t>
            </a:r>
            <a:endParaRPr lang="bg-BG" sz="2800" b="1" spc="200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6" name="Bent-Up Arrow 5"/>
          <p:cNvSpPr/>
          <p:nvPr/>
        </p:nvSpPr>
        <p:spPr>
          <a:xfrm rot="5400000">
            <a:off x="3812328" y="4118718"/>
            <a:ext cx="1412803" cy="1779762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</p:spTree>
    <p:extLst>
      <p:ext uri="{BB962C8B-B14F-4D97-AF65-F5344CB8AC3E}">
        <p14:creationId xmlns:p14="http://schemas.microsoft.com/office/powerpoint/2010/main" val="2511393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  <p:bldP spid="17" grpId="0" animBg="1"/>
      <p:bldP spid="10" grpId="0"/>
      <p:bldP spid="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</a:t>
            </a:r>
            <a:r>
              <a:rPr lang="en-US" dirty="0"/>
              <a:t>: Parse </a:t>
            </a:r>
            <a:r>
              <a:rPr lang="en-US" dirty="0" smtClean="0"/>
              <a:t>URLs</a:t>
            </a:r>
            <a:endParaRPr lang="en-US" dirty="0"/>
          </a:p>
        </p:txBody>
      </p:sp>
      <p:sp>
        <p:nvSpPr>
          <p:cNvPr id="7" name="Rectangle 7"/>
          <p:cNvSpPr>
            <a:spLocks noChangeArrowheads="1"/>
          </p:cNvSpPr>
          <p:nvPr/>
        </p:nvSpPr>
        <p:spPr bwMode="auto">
          <a:xfrm>
            <a:off x="312723" y="1234857"/>
            <a:ext cx="11468100" cy="31085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String[] reminder = input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.split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("://");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protocol = reminder[0];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serverEndIndex = reminder[1]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.indexOf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("/");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server = reminder[1]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.substring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(0, serverEndIndex);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resource = reminder[1]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.substring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(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serverEndIndex + 1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reminder[1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].length() - 1);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1612" y="4648200"/>
            <a:ext cx="1435596" cy="14355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1617" y="4659987"/>
            <a:ext cx="1447800" cy="14478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161304" y="4648200"/>
            <a:ext cx="1866217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80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URL</a:t>
            </a:r>
            <a:endParaRPr lang="en-US" sz="80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6243935"/>
            <a:ext cx="119952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4"/>
              </a:rPr>
              <a:t>https://judge.softuni.bg/Contests/457/Manual-String-Processing-Lab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0238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3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Changing Character Casing</a:t>
            </a:r>
            <a:endParaRPr lang="bg-BG" dirty="0"/>
          </a:p>
        </p:txBody>
      </p:sp>
      <p:sp>
        <p:nvSpPr>
          <p:cNvPr id="61133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3200" dirty="0"/>
              <a:t>Using </a:t>
            </a:r>
            <a:r>
              <a:rPr lang="en-US" sz="3200" dirty="0" smtClean="0"/>
              <a:t>the method </a:t>
            </a: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toLowerCase()</a:t>
            </a:r>
            <a:endParaRPr lang="en-US" sz="32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lnSpc>
                <a:spcPct val="100000"/>
              </a:lnSpc>
              <a:spcBef>
                <a:spcPts val="1200"/>
              </a:spcBef>
            </a:pPr>
            <a:endParaRPr lang="en-US" sz="3000" dirty="0"/>
          </a:p>
          <a:p>
            <a:pPr>
              <a:lnSpc>
                <a:spcPct val="100000"/>
              </a:lnSpc>
              <a:spcBef>
                <a:spcPts val="1200"/>
              </a:spcBef>
            </a:pPr>
            <a:endParaRPr lang="en-US" sz="3000" dirty="0"/>
          </a:p>
          <a:p>
            <a:pPr>
              <a:lnSpc>
                <a:spcPct val="100000"/>
              </a:lnSpc>
              <a:spcBef>
                <a:spcPts val="1200"/>
              </a:spcBef>
            </a:pPr>
            <a:endParaRPr lang="en-US" sz="3200" dirty="0" smtClean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3200" dirty="0" smtClean="0"/>
              <a:t>Using the method </a:t>
            </a: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toUpperCase()</a:t>
            </a:r>
            <a:endParaRPr lang="en-US" sz="32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11332" name="Rectangle 4"/>
          <p:cNvSpPr>
            <a:spLocks noChangeArrowheads="1"/>
          </p:cNvSpPr>
          <p:nvPr/>
        </p:nvSpPr>
        <p:spPr bwMode="auto">
          <a:xfrm>
            <a:off x="689550" y="1952274"/>
            <a:ext cx="10510261" cy="152862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tring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alpha = 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"aBcDeFg";</a:t>
            </a: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tring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lowerAlpha = 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alpha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toLowerCase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</a:t>
            </a: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System.out.println(lowerAlpha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 </a:t>
            </a:r>
            <a:endParaRPr lang="en-US" sz="28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abcdefg</a:t>
            </a:r>
          </a:p>
        </p:txBody>
      </p:sp>
      <p:sp>
        <p:nvSpPr>
          <p:cNvPr id="611333" name="Rectangle 5"/>
          <p:cNvSpPr>
            <a:spLocks noChangeArrowheads="1"/>
          </p:cNvSpPr>
          <p:nvPr/>
        </p:nvSpPr>
        <p:spPr bwMode="auto">
          <a:xfrm>
            <a:off x="684212" y="4724400"/>
            <a:ext cx="10515599" cy="152862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alpha = 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"aBcDeFg";</a:t>
            </a: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tring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upperAlpha = 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alpha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.toUpperCase()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System.out.println(upperAlpha); </a:t>
            </a:r>
            <a:endParaRPr lang="en-US" sz="28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ABCDEFG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4440" y="712078"/>
            <a:ext cx="3250794" cy="325079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9088" y="3470682"/>
            <a:ext cx="3250794" cy="3250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57085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3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133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Replacing </a:t>
            </a:r>
            <a:r>
              <a:rPr lang="en-US" sz="3600" dirty="0" smtClean="0"/>
              <a:t>substrings</a:t>
            </a:r>
            <a:endParaRPr lang="bg-BG" sz="3600" dirty="0"/>
          </a:p>
        </p:txBody>
      </p:sp>
      <p:sp>
        <p:nvSpPr>
          <p:cNvPr id="463875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059045"/>
            <a:ext cx="11804822" cy="557035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str.replace(CharSequence tar, CharSequence rep)</a:t>
            </a:r>
            <a:r>
              <a:rPr lang="en-US" sz="3000" dirty="0" smtClean="0"/>
              <a:t> </a:t>
            </a:r>
            <a:r>
              <a:rPr lang="en-US" sz="3000" dirty="0"/>
              <a:t>– replaces all occurrences of given 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String</a:t>
            </a:r>
            <a:r>
              <a:rPr lang="en-US" sz="3000" dirty="0" smtClean="0"/>
              <a:t> </a:t>
            </a:r>
            <a:r>
              <a:rPr lang="en-US" sz="3000" dirty="0"/>
              <a:t>with </a:t>
            </a:r>
            <a:r>
              <a:rPr lang="en-US" sz="3000" dirty="0" smtClean="0"/>
              <a:t>another</a:t>
            </a:r>
            <a:endParaRPr lang="en-US" sz="2600" dirty="0"/>
          </a:p>
          <a:p>
            <a:pPr lvl="1">
              <a:lnSpc>
                <a:spcPct val="100000"/>
              </a:lnSpc>
              <a:buNone/>
            </a:pPr>
            <a:endParaRPr lang="en-US" sz="2800" dirty="0" smtClean="0"/>
          </a:p>
          <a:p>
            <a:pPr marL="0" indent="0">
              <a:lnSpc>
                <a:spcPct val="100000"/>
              </a:lnSpc>
              <a:buNone/>
            </a:pPr>
            <a:endParaRPr lang="en-US" sz="3000" b="1" noProof="1" smtClean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3000" b="1" noProof="1" smtClean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str.replaceAll(String regex, String rep)</a:t>
            </a:r>
            <a:r>
              <a:rPr lang="en-US" sz="3000" dirty="0" smtClean="0"/>
              <a:t> – replaces all matches of given 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regex</a:t>
            </a:r>
            <a:r>
              <a:rPr lang="en-US" sz="3000" dirty="0" smtClean="0"/>
              <a:t> with a specified String</a:t>
            </a:r>
          </a:p>
        </p:txBody>
      </p:sp>
      <p:sp>
        <p:nvSpPr>
          <p:cNvPr id="463876" name="Rectangle 4"/>
          <p:cNvSpPr>
            <a:spLocks noChangeArrowheads="1"/>
          </p:cNvSpPr>
          <p:nvPr/>
        </p:nvSpPr>
        <p:spPr bwMode="auto">
          <a:xfrm>
            <a:off x="836612" y="2196405"/>
            <a:ext cx="10439400" cy="138499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cocktail = "Vodka + Martini + Cherry";</a:t>
            </a:r>
            <a:b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replaced = cocktail.replace("+", "and");</a:t>
            </a:r>
            <a:b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Vodka and Martini and Cherry</a:t>
            </a: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873124" y="4863405"/>
            <a:ext cx="10439400" cy="138499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str = "This 1231 is 124 a 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666 String!";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newStr = str.replaceAll("[0-9]+", 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This is a String!</a:t>
            </a: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080699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8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 smtClean="0"/>
              <a:t>What is a String?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 smtClean="0"/>
              <a:t>Manipulating Strings</a:t>
            </a:r>
          </a:p>
          <a:p>
            <a:pPr lvl="1">
              <a:lnSpc>
                <a:spcPts val="4000"/>
              </a:lnSpc>
            </a:pPr>
            <a:r>
              <a:rPr lang="en-US" dirty="0" smtClean="0"/>
              <a:t>Comparing, Concatenating, Searching</a:t>
            </a:r>
          </a:p>
          <a:p>
            <a:pPr lvl="1">
              <a:lnSpc>
                <a:spcPts val="4000"/>
              </a:lnSpc>
            </a:pPr>
            <a:r>
              <a:rPr lang="en-US" dirty="0" smtClean="0"/>
              <a:t>Extracting Substrings, Splitting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304212" y="1638368"/>
            <a:ext cx="3429001" cy="4421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235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190413" y="1135245"/>
            <a:ext cx="11804822" cy="557035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Write </a:t>
            </a:r>
            <a:r>
              <a:rPr lang="en-US" dirty="0"/>
              <a:t>a program that changes the text in all regions surrounded by the tags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&lt;upcase&gt; </a:t>
            </a:r>
            <a:r>
              <a:rPr lang="en-US" dirty="0"/>
              <a:t>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&lt;/upcase&gt; </a:t>
            </a:r>
            <a:r>
              <a:rPr lang="en-US" dirty="0"/>
              <a:t>to upper-case.</a:t>
            </a:r>
          </a:p>
          <a:p>
            <a:pPr>
              <a:lnSpc>
                <a:spcPct val="100000"/>
              </a:lnSpc>
            </a:pPr>
            <a:r>
              <a:rPr lang="en-US" dirty="0"/>
              <a:t>The tags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cannot</a:t>
            </a:r>
            <a:r>
              <a:rPr lang="en-US" dirty="0"/>
              <a:t> be nested.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Problem: Parse Tags</a:t>
            </a:r>
            <a:endParaRPr lang="en-US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598612" y="3964605"/>
            <a:ext cx="2514601" cy="82590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518507" y="3124200"/>
            <a:ext cx="5732346" cy="3162112"/>
          </a:xfrm>
          <a:prstGeom prst="roundRect">
            <a:avLst>
              <a:gd name="adj" fmla="val 6659"/>
            </a:avLst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  <a:alpha val="50000"/>
              </a:schemeClr>
            </a:solidFill>
            <a:prstDash val="sysDash"/>
          </a:ln>
        </p:spPr>
        <p:txBody>
          <a:bodyPr vert="horz" wrap="square" lIns="144000" tIns="108000" rIns="144000" bIns="108000" rtlCol="0">
            <a:noAutofit/>
          </a:bodyPr>
          <a:lstStyle/>
          <a:p>
            <a:pPr defTabSz="1218987"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endParaRPr lang="en-US" sz="24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3" name="Text Box 18"/>
          <p:cNvSpPr txBox="1">
            <a:spLocks noChangeArrowheads="1"/>
          </p:cNvSpPr>
          <p:nvPr/>
        </p:nvSpPr>
        <p:spPr bwMode="auto">
          <a:xfrm>
            <a:off x="518506" y="3239324"/>
            <a:ext cx="5707965" cy="304698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US" sz="3200" b="1" spc="200" dirty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We are living in a </a:t>
            </a:r>
            <a:r>
              <a:rPr lang="en-US" sz="3200" b="1" spc="20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&lt;</a:t>
            </a:r>
            <a:r>
              <a:rPr lang="en-US" sz="3200" b="1" spc="20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upcase&gt;</a:t>
            </a:r>
            <a:r>
              <a:rPr lang="en-US" sz="3200" b="1" spc="200" dirty="0" smtClean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yellow submarine</a:t>
            </a:r>
            <a:r>
              <a:rPr lang="en-US" sz="3200" b="1" spc="20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&lt;/upcase&gt;</a:t>
            </a:r>
            <a:r>
              <a:rPr lang="en-US" sz="3200" b="1" spc="200" dirty="0" smtClean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.</a:t>
            </a:r>
          </a:p>
          <a:p>
            <a:pPr algn="ctr"/>
            <a:r>
              <a:rPr lang="en-US" sz="3200" b="1" spc="20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200" b="1" spc="200" dirty="0" smtClean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We </a:t>
            </a:r>
            <a:r>
              <a:rPr lang="en-US" sz="3200" b="1" spc="200" dirty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don't have </a:t>
            </a:r>
            <a:r>
              <a:rPr lang="en-US" sz="3200" b="1" spc="20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&lt;</a:t>
            </a:r>
            <a:r>
              <a:rPr lang="en-US" sz="3200" b="1" spc="20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upcase&gt;</a:t>
            </a:r>
            <a:r>
              <a:rPr lang="en-US" sz="3200" b="1" spc="200" dirty="0" smtClean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anything </a:t>
            </a:r>
            <a:r>
              <a:rPr lang="en-US" sz="3200" b="1" spc="20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&lt;/</a:t>
            </a:r>
            <a:r>
              <a:rPr lang="en-US" sz="3200" b="1" spc="20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upcase&gt;</a:t>
            </a:r>
            <a:r>
              <a:rPr lang="en-US" sz="3200" b="1" spc="200" dirty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else.</a:t>
            </a:r>
            <a:endParaRPr lang="bg-BG" b="1" spc="200" dirty="0">
              <a:solidFill>
                <a:schemeClr val="tx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7151399" y="3620742"/>
            <a:ext cx="4495801" cy="2169028"/>
          </a:xfrm>
          <a:prstGeom prst="roundRect">
            <a:avLst>
              <a:gd name="adj" fmla="val 6659"/>
            </a:avLst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  <a:alpha val="50000"/>
              </a:schemeClr>
            </a:solidFill>
            <a:prstDash val="sysDash"/>
          </a:ln>
        </p:spPr>
        <p:txBody>
          <a:bodyPr vert="horz" wrap="square" lIns="144000" tIns="108000" rIns="144000" bIns="108000" rtlCol="0">
            <a:noAutofit/>
          </a:bodyPr>
          <a:lstStyle/>
          <a:p>
            <a:pPr defTabSz="1218987"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endParaRPr lang="en-US" sz="24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4" name="Text Box 18"/>
          <p:cNvSpPr txBox="1">
            <a:spLocks noChangeArrowheads="1"/>
          </p:cNvSpPr>
          <p:nvPr/>
        </p:nvSpPr>
        <p:spPr bwMode="auto">
          <a:xfrm>
            <a:off x="7173258" y="3759459"/>
            <a:ext cx="4495800" cy="206210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US" sz="3200" b="1" spc="200" dirty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We are living in a </a:t>
            </a:r>
            <a:r>
              <a:rPr lang="en-US" sz="3200" b="1" spc="20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YELLOW SUBMARINE</a:t>
            </a:r>
            <a:r>
              <a:rPr lang="en-US" sz="3200" b="1" spc="200" dirty="0" smtClean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.</a:t>
            </a:r>
          </a:p>
          <a:p>
            <a:pPr algn="ctr"/>
            <a:r>
              <a:rPr lang="en-US" sz="3200" b="1" spc="200" dirty="0" smtClean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200" b="1" spc="200" dirty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We don't have </a:t>
            </a:r>
            <a:r>
              <a:rPr lang="en-US" sz="3200" b="1" spc="20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ANYTHING</a:t>
            </a:r>
            <a:r>
              <a:rPr lang="en-US" sz="3200" b="1" spc="200" dirty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else.</a:t>
            </a:r>
            <a:endParaRPr lang="bg-BG" b="1" spc="200" dirty="0">
              <a:solidFill>
                <a:schemeClr val="tx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8" name="Right Arrow 7"/>
          <p:cNvSpPr/>
          <p:nvPr/>
        </p:nvSpPr>
        <p:spPr>
          <a:xfrm>
            <a:off x="6361744" y="4520502"/>
            <a:ext cx="678764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3412" y="1828800"/>
            <a:ext cx="1524000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824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  <p:bldP spid="17" grpId="0" animBg="1"/>
      <p:bldP spid="1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</a:t>
            </a:r>
            <a:r>
              <a:rPr lang="en-US" dirty="0"/>
              <a:t>: Parse Tags</a:t>
            </a:r>
          </a:p>
        </p:txBody>
      </p:sp>
      <p:sp>
        <p:nvSpPr>
          <p:cNvPr id="7" name="Rectangle 7"/>
          <p:cNvSpPr>
            <a:spLocks noChangeArrowheads="1"/>
          </p:cNvSpPr>
          <p:nvPr/>
        </p:nvSpPr>
        <p:spPr bwMode="auto">
          <a:xfrm>
            <a:off x="312723" y="980956"/>
            <a:ext cx="11468100" cy="526297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//TODO: Read from console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while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input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.contains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(upcaseStart))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startIndex = 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input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.indexOf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(upcaseStart);</a:t>
            </a: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endIndex = input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.indexOf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(upcaseStop);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reminder = input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.substring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(startIndex + 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8);</a:t>
            </a: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String upReminder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reminder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.toUpperCase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input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input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.replaceFirst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(reminder, 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upReminder);</a:t>
            </a: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input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input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.replaceFirst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(upcase, "");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input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input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.replaceFirst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(upcaseStop, "");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//TODO: Write to console</a:t>
            </a: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6243935"/>
            <a:ext cx="119952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https://judge.softuni.bg/Contests/457/Manual-String-Processing-Lab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256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4819278"/>
            <a:ext cx="10363200" cy="820600"/>
          </a:xfrm>
        </p:spPr>
        <p:txBody>
          <a:bodyPr/>
          <a:lstStyle/>
          <a:p>
            <a:r>
              <a:rPr lang="en-US" dirty="0" smtClean="0"/>
              <a:t>Practice: String Manipulations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757966"/>
            <a:ext cx="10363200" cy="719034"/>
          </a:xfrm>
        </p:spPr>
        <p:txBody>
          <a:bodyPr/>
          <a:lstStyle/>
          <a:p>
            <a:r>
              <a:rPr lang="en-US" dirty="0"/>
              <a:t>Live Exercises in Class (Lab)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2400" y="838200"/>
            <a:ext cx="3524026" cy="363756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3189" y="1566140"/>
            <a:ext cx="3406623" cy="2181687"/>
          </a:xfrm>
          <a:prstGeom prst="roundRect">
            <a:avLst>
              <a:gd name="adj" fmla="val 1131"/>
            </a:avLst>
          </a:prstGeom>
          <a:scene3d>
            <a:camera prst="perspectiveHeroicExtremeLeftFacing"/>
            <a:lightRig rig="threePt" dir="t"/>
          </a:scene3d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3347" y="1489658"/>
            <a:ext cx="3226066" cy="2334652"/>
          </a:xfrm>
          <a:prstGeom prst="roundRect">
            <a:avLst>
              <a:gd name="adj" fmla="val 1014"/>
            </a:avLst>
          </a:prstGeom>
          <a:scene3d>
            <a:camera prst="perspectiveHeroicExtremeRightFacing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149923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826" name="Rectangle 2"/>
          <p:cNvSpPr>
            <a:spLocks noGrp="1" noChangeArrowheads="1"/>
          </p:cNvSpPr>
          <p:nvPr>
            <p:ph type="title"/>
          </p:nvPr>
        </p:nvSpPr>
        <p:spPr>
          <a:xfrm>
            <a:off x="1446212" y="4451518"/>
            <a:ext cx="8938472" cy="941082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/>
              <a:t>String Compare</a:t>
            </a:r>
            <a:endParaRPr lang="bg-BG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446212" y="5392600"/>
            <a:ext cx="8938472" cy="568865"/>
          </a:xfrm>
        </p:spPr>
        <p:txBody>
          <a:bodyPr/>
          <a:lstStyle/>
          <a:p>
            <a:r>
              <a:rPr 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Difference between </a:t>
            </a: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==</a:t>
            </a:r>
            <a:r>
              <a:rPr 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and </a:t>
            </a:r>
            <a:r>
              <a:rPr 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.equals() </a:t>
            </a:r>
            <a:endParaRPr lang="bg-BG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pic>
        <p:nvPicPr>
          <p:cNvPr id="1026" name="Picture 2" descr="C:\Users\tilchev\Desktop\Make-a-Star-with-String-Step-7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56012" y="640080"/>
            <a:ext cx="4343400" cy="347472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121256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2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Strings (2)</a:t>
            </a:r>
            <a:endParaRPr lang="bg-BG" dirty="0"/>
          </a:p>
        </p:txBody>
      </p:sp>
      <p:sp>
        <p:nvSpPr>
          <p:cNvPr id="60825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Equality checking by operator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==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rgbClr val="FF0000"/>
                </a:solidFill>
              </a:rPr>
              <a:t>WARNING!</a:t>
            </a:r>
            <a:r>
              <a:rPr lang="en-US" dirty="0" smtClean="0"/>
              <a:t> Compares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reference</a:t>
            </a:r>
            <a:r>
              <a:rPr lang="en-US" dirty="0" smtClean="0"/>
              <a:t>, not the content of the String</a:t>
            </a:r>
          </a:p>
          <a:p>
            <a:pPr>
              <a:lnSpc>
                <a:spcPct val="100000"/>
              </a:lnSpc>
              <a:buNone/>
            </a:pPr>
            <a:endParaRPr lang="en-US" sz="3200" dirty="0" smtClean="0"/>
          </a:p>
          <a:p>
            <a:pPr>
              <a:lnSpc>
                <a:spcPct val="100000"/>
              </a:lnSpc>
              <a:buNone/>
            </a:pPr>
            <a:endParaRPr lang="en-US" sz="1100" dirty="0" smtClean="0"/>
          </a:p>
          <a:p>
            <a:pPr>
              <a:lnSpc>
                <a:spcPct val="100000"/>
              </a:lnSpc>
              <a:spcBef>
                <a:spcPts val="2400"/>
              </a:spcBef>
            </a:pPr>
            <a:r>
              <a:rPr lang="en-US" sz="3200" dirty="0" smtClean="0"/>
              <a:t>Using the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equals()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dirty="0" smtClean="0"/>
              <a:t>and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equalsIgnoreCase()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dirty="0" smtClean="0"/>
              <a:t>method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Unlike the operator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== </a:t>
            </a:r>
            <a:r>
              <a:rPr lang="en-US" dirty="0" smtClean="0"/>
              <a:t>these methods compare Strings by their value</a:t>
            </a:r>
            <a:endParaRPr lang="en-US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08262" name="Rectangle 6"/>
          <p:cNvSpPr>
            <a:spLocks noChangeArrowheads="1"/>
          </p:cNvSpPr>
          <p:nvPr/>
        </p:nvSpPr>
        <p:spPr bwMode="auto">
          <a:xfrm>
            <a:off x="912812" y="2493818"/>
            <a:ext cx="10287000" cy="101566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(str1 == str2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{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…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r>
              <a:rPr lang="en-US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</a:t>
            </a:r>
          </a:p>
        </p:txBody>
      </p:sp>
      <p:sp>
        <p:nvSpPr>
          <p:cNvPr id="608263" name="Rectangle 7"/>
          <p:cNvSpPr>
            <a:spLocks noChangeArrowheads="1"/>
          </p:cNvSpPr>
          <p:nvPr/>
        </p:nvSpPr>
        <p:spPr bwMode="auto">
          <a:xfrm>
            <a:off x="912812" y="5461337"/>
            <a:ext cx="10295515" cy="101566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(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str1.equals(str2)) {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…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	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31853">
            <a:off x="9911194" y="5551811"/>
            <a:ext cx="1062664" cy="8347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0626" y="2493818"/>
            <a:ext cx="975016" cy="1050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91709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2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2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826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476173" name="Rectangle 1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Several ways to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compare</a:t>
            </a:r>
            <a:r>
              <a:rPr lang="en-US" dirty="0" smtClean="0"/>
              <a:t> </a:t>
            </a:r>
            <a:r>
              <a:rPr lang="en-US" dirty="0"/>
              <a:t>two </a:t>
            </a:r>
            <a:r>
              <a:rPr lang="en-US" dirty="0" smtClean="0"/>
              <a:t>Strings</a:t>
            </a:r>
            <a:r>
              <a:rPr lang="en-US" dirty="0"/>
              <a:t>: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Dictionary-based String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comparison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2">
              <a:lnSpc>
                <a:spcPct val="100000"/>
              </a:lnSpc>
            </a:pPr>
            <a:r>
              <a:rPr lang="en-US" dirty="0" smtClean="0"/>
              <a:t>Case-insensitive</a:t>
            </a:r>
          </a:p>
          <a:p>
            <a:pPr lvl="2">
              <a:lnSpc>
                <a:spcPct val="100000"/>
              </a:lnSpc>
            </a:pPr>
            <a:endParaRPr lang="en-US" dirty="0"/>
          </a:p>
          <a:p>
            <a:pPr lvl="2">
              <a:lnSpc>
                <a:spcPct val="100000"/>
              </a:lnSpc>
            </a:pPr>
            <a:endParaRPr lang="en-US" dirty="0" smtClean="0"/>
          </a:p>
          <a:p>
            <a:pPr lvl="2">
              <a:lnSpc>
                <a:spcPct val="100000"/>
              </a:lnSpc>
              <a:spcBef>
                <a:spcPts val="4200"/>
              </a:spcBef>
            </a:pPr>
            <a:r>
              <a:rPr lang="en-US" dirty="0" smtClean="0"/>
              <a:t>Case-sensitive</a:t>
            </a:r>
          </a:p>
        </p:txBody>
      </p:sp>
      <p:sp>
        <p:nvSpPr>
          <p:cNvPr id="4761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</a:t>
            </a:r>
            <a:r>
              <a:rPr lang="en-US" dirty="0" smtClean="0"/>
              <a:t>Strings</a:t>
            </a:r>
            <a:endParaRPr lang="bg-BG" dirty="0"/>
          </a:p>
        </p:txBody>
      </p:sp>
      <p:sp>
        <p:nvSpPr>
          <p:cNvPr id="476164" name="Rectangle 4"/>
          <p:cNvSpPr>
            <a:spLocks noChangeArrowheads="1"/>
          </p:cNvSpPr>
          <p:nvPr/>
        </p:nvSpPr>
        <p:spPr bwMode="auto">
          <a:xfrm>
            <a:off x="1217612" y="3124776"/>
            <a:ext cx="9982200" cy="151426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result =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str1</a:t>
            </a:r>
            <a:r>
              <a:rPr lang="en-US" sz="2000" noProof="1" smtClean="0"/>
              <a:t>.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compareToIgnoreCase(str2);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result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== 0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if str1 equals str2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result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 0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if str1 is before str2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result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 0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if str1 is after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str2</a:t>
            </a: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76165" name="Rectangle 5"/>
          <p:cNvSpPr>
            <a:spLocks noChangeArrowheads="1"/>
          </p:cNvSpPr>
          <p:nvPr/>
        </p:nvSpPr>
        <p:spPr bwMode="auto">
          <a:xfrm>
            <a:off x="1198706" y="5415280"/>
            <a:ext cx="10001106" cy="44781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result = str1</a:t>
            </a:r>
            <a:r>
              <a:rPr lang="en-US" sz="2000" noProof="1" smtClean="0"/>
              <a:t>.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compareTo(str2);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32641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7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6164" grpId="0" animBg="1"/>
      <p:bldP spid="47616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190413" y="1135245"/>
            <a:ext cx="11804822" cy="557035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Read a </a:t>
            </a:r>
            <a:r>
              <a:rPr lang="en-US" dirty="0"/>
              <a:t>string containing a list of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special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words</a:t>
            </a:r>
            <a:r>
              <a:rPr lang="en-US" dirty="0"/>
              <a:t> and a text containing some of these words.</a:t>
            </a:r>
          </a:p>
          <a:p>
            <a:pPr>
              <a:lnSpc>
                <a:spcPct val="100000"/>
              </a:lnSpc>
            </a:pPr>
            <a:r>
              <a:rPr lang="en-US" dirty="0"/>
              <a:t>Write a program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count</a:t>
            </a:r>
            <a:r>
              <a:rPr lang="en-US" dirty="0" smtClean="0"/>
              <a:t> special words in text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Problem: Special Words</a:t>
            </a:r>
            <a:endParaRPr lang="en-US" dirty="0"/>
          </a:p>
        </p:txBody>
      </p:sp>
      <p:sp>
        <p:nvSpPr>
          <p:cNvPr id="12" name="Rounded Rectangle 11"/>
          <p:cNvSpPr/>
          <p:nvPr/>
        </p:nvSpPr>
        <p:spPr>
          <a:xfrm>
            <a:off x="379412" y="4200503"/>
            <a:ext cx="5672554" cy="2098961"/>
          </a:xfrm>
          <a:prstGeom prst="roundRect">
            <a:avLst>
              <a:gd name="adj" fmla="val 6659"/>
            </a:avLst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  <a:alpha val="50000"/>
              </a:schemeClr>
            </a:solidFill>
            <a:prstDash val="sysDash"/>
          </a:ln>
        </p:spPr>
        <p:txBody>
          <a:bodyPr vert="horz" wrap="square" lIns="144000" tIns="108000" rIns="144000" bIns="108000" rtlCol="0">
            <a:noAutofit/>
          </a:bodyPr>
          <a:lstStyle/>
          <a:p>
            <a:pPr defTabSz="1218987"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endParaRPr lang="en-US" sz="24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3" name="Text Box 18"/>
          <p:cNvSpPr txBox="1">
            <a:spLocks noChangeArrowheads="1"/>
          </p:cNvSpPr>
          <p:nvPr/>
        </p:nvSpPr>
        <p:spPr bwMode="auto">
          <a:xfrm>
            <a:off x="396701" y="4186297"/>
            <a:ext cx="5655265" cy="206210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US" sz="3200" b="1" spc="200" dirty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OpenJDK is another notable Java SE implementation that is licensed under the GNU GPL</a:t>
            </a:r>
            <a:endParaRPr lang="bg-BG" b="1" spc="200" dirty="0">
              <a:solidFill>
                <a:schemeClr val="tx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6278172" y="4191000"/>
            <a:ext cx="5490857" cy="2153152"/>
          </a:xfrm>
          <a:prstGeom prst="roundRect">
            <a:avLst>
              <a:gd name="adj" fmla="val 6659"/>
            </a:avLst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  <a:alpha val="50000"/>
              </a:schemeClr>
            </a:solidFill>
            <a:prstDash val="sysDash"/>
          </a:ln>
        </p:spPr>
        <p:txBody>
          <a:bodyPr vert="horz" wrap="square" lIns="144000" tIns="108000" rIns="144000" bIns="108000" rtlCol="0">
            <a:noAutofit/>
          </a:bodyPr>
          <a:lstStyle/>
          <a:p>
            <a:pPr defTabSz="1218987"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endParaRPr lang="en-US" sz="24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4" name="Text Box 18"/>
          <p:cNvSpPr txBox="1">
            <a:spLocks noChangeArrowheads="1"/>
          </p:cNvSpPr>
          <p:nvPr/>
        </p:nvSpPr>
        <p:spPr bwMode="auto">
          <a:xfrm>
            <a:off x="6278172" y="4216379"/>
            <a:ext cx="5490858" cy="206210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US" sz="3200" b="1" spc="200" dirty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SE - 1</a:t>
            </a:r>
          </a:p>
          <a:p>
            <a:pPr algn="ctr"/>
            <a:r>
              <a:rPr lang="en-US" sz="3200" b="1" spc="200" dirty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GPL - 1</a:t>
            </a:r>
          </a:p>
          <a:p>
            <a:pPr algn="ctr"/>
            <a:r>
              <a:rPr lang="en-US" sz="3200" b="1" spc="200" dirty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OpenJDK - 1</a:t>
            </a:r>
          </a:p>
          <a:p>
            <a:pPr algn="ctr"/>
            <a:r>
              <a:rPr lang="en-US" sz="3200" b="1" spc="200" dirty="0" smtClean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GNU </a:t>
            </a:r>
            <a:r>
              <a:rPr lang="en-US" sz="3200" b="1" spc="200" dirty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- 1</a:t>
            </a:r>
            <a:endParaRPr lang="bg-BG" sz="3200" b="1" spc="200" dirty="0">
              <a:solidFill>
                <a:schemeClr val="tx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3223850" y="3237197"/>
            <a:ext cx="5562600" cy="572803"/>
          </a:xfrm>
          <a:prstGeom prst="roundRect">
            <a:avLst>
              <a:gd name="adj" fmla="val 6659"/>
            </a:avLst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  <a:alpha val="50000"/>
              </a:schemeClr>
            </a:solidFill>
            <a:prstDash val="sysDash"/>
          </a:ln>
        </p:spPr>
        <p:txBody>
          <a:bodyPr vert="horz" wrap="square" lIns="144000" tIns="108000" rIns="144000" bIns="108000" rtlCol="0">
            <a:noAutofit/>
          </a:bodyPr>
          <a:lstStyle/>
          <a:p>
            <a:pPr defTabSz="1218987"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endParaRPr lang="en-US" sz="24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6" name="Text Box 18"/>
          <p:cNvSpPr txBox="1">
            <a:spLocks noChangeArrowheads="1"/>
          </p:cNvSpPr>
          <p:nvPr/>
        </p:nvSpPr>
        <p:spPr bwMode="auto">
          <a:xfrm>
            <a:off x="3223850" y="3200400"/>
            <a:ext cx="5562600" cy="5847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US" sz="3200" b="1" spc="200" dirty="0" smtClean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OpenJDK SE GNU OOP</a:t>
            </a:r>
            <a:endParaRPr lang="bg-BG" sz="3200" b="1" spc="200" dirty="0">
              <a:solidFill>
                <a:schemeClr val="tx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5" name="Bent Arrow 4"/>
          <p:cNvSpPr/>
          <p:nvPr/>
        </p:nvSpPr>
        <p:spPr>
          <a:xfrm>
            <a:off x="2163225" y="3389994"/>
            <a:ext cx="813816" cy="713880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>
              <a:solidFill>
                <a:schemeClr val="tx1"/>
              </a:solidFill>
            </a:endParaRPr>
          </a:p>
        </p:txBody>
      </p:sp>
      <p:sp>
        <p:nvSpPr>
          <p:cNvPr id="20" name="Bent Arrow 19"/>
          <p:cNvSpPr/>
          <p:nvPr/>
        </p:nvSpPr>
        <p:spPr>
          <a:xfrm rot="5400000">
            <a:off x="9084118" y="3421017"/>
            <a:ext cx="678833" cy="780552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6281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  <p:bldP spid="17" grpId="0" animBg="1"/>
      <p:bldP spid="14" grpId="0"/>
      <p:bldP spid="15" grpId="0" animBg="1"/>
      <p:bldP spid="16" grpId="0"/>
      <p:bldP spid="5" grpId="0" animBg="1"/>
      <p:bldP spid="20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Solution</a:t>
            </a:r>
            <a:r>
              <a:rPr lang="en-US" dirty="0"/>
              <a:t>: Forbidden W</a:t>
            </a:r>
            <a:r>
              <a:rPr lang="en-US" dirty="0" smtClean="0"/>
              <a:t>ords</a:t>
            </a:r>
            <a:endParaRPr lang="en-US" dirty="0"/>
          </a:p>
        </p:txBody>
      </p:sp>
      <p:sp>
        <p:nvSpPr>
          <p:cNvPr id="7" name="Rectangle 7"/>
          <p:cNvSpPr>
            <a:spLocks noChangeArrowheads="1"/>
          </p:cNvSpPr>
          <p:nvPr/>
        </p:nvSpPr>
        <p:spPr bwMode="auto">
          <a:xfrm>
            <a:off x="312723" y="980956"/>
            <a:ext cx="11468100" cy="524759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//TODO: Arrays - words, text. HashMap - counter</a:t>
            </a: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(int i = 0; i &lt; words.length; i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++)</a:t>
            </a: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(int j = 0; j &lt; text.length; j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++)</a:t>
            </a: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if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(words[i]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.equals(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text[j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(!counter.containsKey(words[i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]))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counter.put(words[i], 1);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else</a:t>
            </a: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counter.put(words[i], counter.get(words[i]) + 1);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</a:t>
            </a:r>
            <a:r>
              <a:rPr lang="en-US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(Map.Entry&lt;String, Integer&gt; entry : counter.entrySet</a:t>
            </a:r>
            <a:r>
              <a:rPr lang="en-US" sz="27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())</a:t>
            </a:r>
            <a:endParaRPr lang="en-US" sz="27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System.out.println(String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.format("%s - %s",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entry.getKey(), entry.getValue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6243935"/>
            <a:ext cx="119952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https://judge.softuni.bg/Contests/457/Manual-String-Processing-Lab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5371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674" name="Rectangle 2"/>
          <p:cNvSpPr>
            <a:spLocks noGrp="1" noChangeArrowheads="1"/>
          </p:cNvSpPr>
          <p:nvPr>
            <p:ph type="title"/>
          </p:nvPr>
        </p:nvSpPr>
        <p:spPr>
          <a:xfrm>
            <a:off x="1625176" y="4901299"/>
            <a:ext cx="8938472" cy="737501"/>
          </a:xfrm>
        </p:spPr>
        <p:txBody>
          <a:bodyPr/>
          <a:lstStyle/>
          <a:p>
            <a:r>
              <a:rPr lang="en-US" sz="4800" dirty="0"/>
              <a:t>Concatenating and </a:t>
            </a:r>
            <a:r>
              <a:rPr lang="en-US" sz="4800" dirty="0" smtClean="0"/>
              <a:t>Building Strings</a:t>
            </a:r>
            <a:endParaRPr lang="bg-BG" sz="4800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625176" y="5754967"/>
            <a:ext cx="8938472" cy="688256"/>
          </a:xfrm>
        </p:spPr>
        <p:txBody>
          <a:bodyPr/>
          <a:lstStyle/>
          <a:p>
            <a:r>
              <a:rPr lang="en-US" noProof="1" smtClean="0"/>
              <a:t>Using the StringBuilder Class</a:t>
            </a:r>
            <a:endParaRPr lang="en-US" noProof="1"/>
          </a:p>
        </p:txBody>
      </p:sp>
      <p:pic>
        <p:nvPicPr>
          <p:cNvPr id="31746" name="Picture 2" descr="http://www.rpwages.com/images/crane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5502" y="1371600"/>
            <a:ext cx="4617820" cy="28956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959495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Concatenating Strings</a:t>
            </a:r>
            <a:endParaRPr lang="bg-BG" dirty="0"/>
          </a:p>
        </p:txBody>
      </p:sp>
      <p:sp>
        <p:nvSpPr>
          <p:cNvPr id="477187" name="Rectangle 3"/>
          <p:cNvSpPr>
            <a:spLocks noGrp="1" noChangeArrowheads="1"/>
          </p:cNvSpPr>
          <p:nvPr>
            <p:ph idx="1"/>
          </p:nvPr>
        </p:nvSpPr>
        <p:spPr>
          <a:xfrm>
            <a:off x="303212" y="1143001"/>
            <a:ext cx="11263200" cy="531018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There are two ways to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combine</a:t>
            </a:r>
            <a:r>
              <a:rPr lang="en-US" dirty="0"/>
              <a:t> </a:t>
            </a:r>
            <a:r>
              <a:rPr lang="en-US" dirty="0" smtClean="0"/>
              <a:t>Strings</a:t>
            </a:r>
            <a:r>
              <a:rPr lang="en-US" dirty="0"/>
              <a:t>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Using the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concat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</a:t>
            </a:r>
            <a:r>
              <a:rPr lang="en-US" dirty="0"/>
              <a:t> method</a:t>
            </a:r>
          </a:p>
          <a:p>
            <a:pPr lvl="1">
              <a:lnSpc>
                <a:spcPct val="100000"/>
              </a:lnSpc>
            </a:pPr>
            <a:endParaRPr lang="en-US" sz="2800" dirty="0"/>
          </a:p>
          <a:p>
            <a:pPr lvl="1">
              <a:lnSpc>
                <a:spcPct val="100000"/>
              </a:lnSpc>
              <a:spcBef>
                <a:spcPts val="1000"/>
              </a:spcBef>
            </a:pPr>
            <a:r>
              <a:rPr lang="en-US" dirty="0"/>
              <a:t>Using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  <a:r>
              <a:rPr lang="en-US" dirty="0"/>
              <a:t> or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+=</a:t>
            </a:r>
            <a:r>
              <a:rPr lang="en-US" dirty="0"/>
              <a:t> operators</a:t>
            </a:r>
          </a:p>
          <a:p>
            <a:pPr lvl="1">
              <a:lnSpc>
                <a:spcPct val="100000"/>
              </a:lnSpc>
            </a:pPr>
            <a:endParaRPr lang="en-US" sz="2800" dirty="0"/>
          </a:p>
          <a:p>
            <a:pPr>
              <a:lnSpc>
                <a:spcPct val="100000"/>
              </a:lnSpc>
              <a:spcBef>
                <a:spcPts val="3600"/>
              </a:spcBef>
            </a:pPr>
            <a:r>
              <a:rPr lang="en-US" dirty="0"/>
              <a:t>Any object can be appended to a </a:t>
            </a:r>
            <a:r>
              <a:rPr lang="en-US" dirty="0" smtClean="0"/>
              <a:t>String</a:t>
            </a:r>
            <a:endParaRPr lang="en-US" dirty="0"/>
          </a:p>
        </p:txBody>
      </p:sp>
      <p:sp>
        <p:nvSpPr>
          <p:cNvPr id="477188" name="Rectangle 4"/>
          <p:cNvSpPr>
            <a:spLocks noChangeArrowheads="1"/>
          </p:cNvSpPr>
          <p:nvPr/>
        </p:nvSpPr>
        <p:spPr bwMode="auto">
          <a:xfrm>
            <a:off x="1065212" y="2514601"/>
            <a:ext cx="8701200" cy="43088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tring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 =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.concat(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strToConcat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77190" name="Rectangle 6"/>
          <p:cNvSpPr>
            <a:spLocks noChangeArrowheads="1"/>
          </p:cNvSpPr>
          <p:nvPr/>
        </p:nvSpPr>
        <p:spPr bwMode="auto">
          <a:xfrm>
            <a:off x="1065212" y="3796791"/>
            <a:ext cx="10058400" cy="76944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tring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 = str1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str2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str3;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tring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+=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str1;</a:t>
            </a:r>
          </a:p>
        </p:txBody>
      </p:sp>
      <p:sp>
        <p:nvSpPr>
          <p:cNvPr id="477191" name="Rectangle 7"/>
          <p:cNvSpPr>
            <a:spLocks noChangeArrowheads="1"/>
          </p:cNvSpPr>
          <p:nvPr/>
        </p:nvSpPr>
        <p:spPr bwMode="auto">
          <a:xfrm>
            <a:off x="1065212" y="5370990"/>
            <a:ext cx="10058400" cy="110799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tring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name =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"Peter";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age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22;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tring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 = name +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"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age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//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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"Peter 22"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6862" y="1504406"/>
            <a:ext cx="1939100" cy="193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75623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7190" grpId="0" animBg="1"/>
      <p:bldP spid="47719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Table of Contents (2)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514350" indent="-514350">
              <a:lnSpc>
                <a:spcPts val="4000"/>
              </a:lnSpc>
              <a:buFont typeface="+mj-lt"/>
              <a:buAutoNum type="arabicPeriod" startAt="3"/>
            </a:pPr>
            <a:r>
              <a:rPr lang="en-US" dirty="0" smtClean="0"/>
              <a:t>Other String Operators</a:t>
            </a:r>
          </a:p>
          <a:p>
            <a:pPr lvl="1">
              <a:lnSpc>
                <a:spcPts val="4000"/>
              </a:lnSpc>
            </a:pPr>
            <a:r>
              <a:rPr lang="en-US" dirty="0" smtClean="0"/>
              <a:t>Replacing Substrings, Deleting Substrings</a:t>
            </a:r>
          </a:p>
          <a:p>
            <a:pPr lvl="1">
              <a:lnSpc>
                <a:spcPts val="4000"/>
              </a:lnSpc>
            </a:pPr>
            <a:r>
              <a:rPr lang="en-US" dirty="0" smtClean="0"/>
              <a:t>Changing Character Casing, Trimming</a:t>
            </a:r>
          </a:p>
          <a:p>
            <a:pPr marL="446088" indent="-446088">
              <a:lnSpc>
                <a:spcPts val="4000"/>
              </a:lnSpc>
              <a:buFontTx/>
              <a:buAutoNum type="arabicPeriod" startAt="3"/>
            </a:pPr>
            <a:r>
              <a:rPr lang="en-US" dirty="0" smtClean="0"/>
              <a:t>Building and Modifying Strings</a:t>
            </a:r>
          </a:p>
          <a:p>
            <a:pPr lvl="1">
              <a:lnSpc>
                <a:spcPts val="4000"/>
              </a:lnSpc>
            </a:pPr>
            <a:r>
              <a:rPr lang="en-US" dirty="0" smtClean="0"/>
              <a:t>Why 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+</a:t>
            </a:r>
            <a:r>
              <a:rPr lang="en-US" dirty="0" smtClean="0"/>
              <a:t> Operator is Slow?</a:t>
            </a:r>
          </a:p>
          <a:p>
            <a:pPr lvl="1">
              <a:lnSpc>
                <a:spcPts val="4000"/>
              </a:lnSpc>
            </a:pPr>
            <a:r>
              <a:rPr lang="en-US" dirty="0" smtClean="0"/>
              <a:t>Using the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StringBuilder</a:t>
            </a:r>
            <a:r>
              <a:rPr lang="en-US" dirty="0" smtClean="0"/>
              <a:t> Class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304212" y="1638368"/>
            <a:ext cx="3429001" cy="4421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823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795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 smtClean="0"/>
              <a:t>StringBuilde</a:t>
            </a:r>
            <a:r>
              <a:rPr lang="en-US" dirty="0" smtClean="0"/>
              <a:t>r: How It Works?</a:t>
            </a:r>
            <a:endParaRPr lang="bg-BG" dirty="0"/>
          </a:p>
        </p:txBody>
      </p:sp>
      <p:sp>
        <p:nvSpPr>
          <p:cNvPr id="673794" name="Rectangle 2"/>
          <p:cNvSpPr>
            <a:spLocks noGrp="1" noChangeArrowheads="1"/>
          </p:cNvSpPr>
          <p:nvPr>
            <p:ph idx="1"/>
          </p:nvPr>
        </p:nvSpPr>
        <p:spPr>
          <a:xfrm>
            <a:off x="303212" y="4114800"/>
            <a:ext cx="11506200" cy="248285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StringBuilder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/>
              <a:t>keeps a buffer memory, allocated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in </a:t>
            </a:r>
            <a:r>
              <a:rPr lang="en-US" dirty="0"/>
              <a:t>advance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Most operations use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buffer memory </a:t>
            </a:r>
            <a:r>
              <a:rPr lang="en-US" dirty="0"/>
              <a:t>and do </a:t>
            </a:r>
            <a:r>
              <a:rPr lang="en-US" dirty="0" smtClean="0"/>
              <a:t>not</a:t>
            </a:r>
            <a:br>
              <a:rPr lang="en-US" dirty="0" smtClean="0"/>
            </a:br>
            <a:r>
              <a:rPr lang="en-US" dirty="0" smtClean="0"/>
              <a:t>allocate </a:t>
            </a:r>
            <a:r>
              <a:rPr lang="en-US" dirty="0"/>
              <a:t>new objects</a:t>
            </a:r>
          </a:p>
        </p:txBody>
      </p:sp>
      <p:graphicFrame>
        <p:nvGraphicFramePr>
          <p:cNvPr id="673840" name="Group 4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4730764"/>
              </p:ext>
            </p:extLst>
          </p:nvPr>
        </p:nvGraphicFramePr>
        <p:xfrm>
          <a:off x="3603569" y="1896281"/>
          <a:ext cx="5526088" cy="381000"/>
        </p:xfrm>
        <a:graphic>
          <a:graphicData uri="http://schemas.openxmlformats.org/drawingml/2006/table">
            <a:tbl>
              <a:tblPr/>
              <a:tblGrid>
                <a:gridCol w="3683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xmlns="" val="20008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xmlns="" val="20009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xmlns="" val="20010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xmlns="" val="20011"/>
                    </a:ext>
                  </a:extLst>
                </a:gridCol>
                <a:gridCol w="369888">
                  <a:extLst>
                    <a:ext uri="{9D8B030D-6E8A-4147-A177-3AD203B41FA5}">
                      <a16:colId xmlns:a16="http://schemas.microsoft.com/office/drawing/2014/main" xmlns="" val="20012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xmlns="" val="20013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xmlns="" val="2001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Y</a:t>
                      </a:r>
                      <a:endParaRPr kumimoji="1" lang="bg-BG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3CD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o</a:t>
                      </a:r>
                      <a:endParaRPr kumimoji="1" lang="bg-BG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3CD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,</a:t>
                      </a:r>
                      <a:endParaRPr kumimoji="1" lang="bg-BG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3CD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 </a:t>
                      </a:r>
                      <a:endParaRPr kumimoji="1" lang="bg-BG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3CD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J</a:t>
                      </a:r>
                      <a:endParaRPr kumimoji="1" lang="bg-BG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3CD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a</a:t>
                      </a:r>
                      <a:endParaRPr kumimoji="1" lang="bg-BG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3CD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v </a:t>
                      </a:r>
                      <a:endParaRPr kumimoji="1" lang="bg-BG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3CD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a</a:t>
                      </a:r>
                      <a:endParaRPr kumimoji="1" lang="bg-BG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3CD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!</a:t>
                      </a:r>
                      <a:endParaRPr kumimoji="1" lang="bg-BG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3CD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endParaRPr kumimoji="1" lang="bg-BG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endParaRPr kumimoji="1" lang="bg-BG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endParaRPr kumimoji="1" lang="bg-BG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endParaRPr kumimoji="1" lang="bg-BG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endParaRPr kumimoji="1" lang="bg-BG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endParaRPr kumimoji="1" lang="bg-BG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673831" name="AutoShape 39"/>
          <p:cNvSpPr>
            <a:spLocks/>
          </p:cNvSpPr>
          <p:nvPr/>
        </p:nvSpPr>
        <p:spPr bwMode="auto">
          <a:xfrm rot="16200000">
            <a:off x="5003772" y="935817"/>
            <a:ext cx="460375" cy="3244904"/>
          </a:xfrm>
          <a:prstGeom prst="leftBrace">
            <a:avLst>
              <a:gd name="adj1" fmla="val 72989"/>
              <a:gd name="adj2" fmla="val 50000"/>
            </a:avLst>
          </a:prstGeom>
          <a:noFill/>
          <a:ln w="254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dist="17961" dir="2700000" algn="ctr" rotWithShape="0">
              <a:schemeClr val="bg1">
                <a:lumMod val="75000"/>
                <a:lumOff val="25000"/>
              </a:schemeClr>
            </a:outerShdw>
          </a:effectLst>
        </p:spPr>
        <p:txBody>
          <a:bodyPr wrap="none" anchor="ctr"/>
          <a:lstStyle/>
          <a:p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73832" name="AutoShape 40"/>
          <p:cNvSpPr>
            <a:spLocks/>
          </p:cNvSpPr>
          <p:nvPr/>
        </p:nvSpPr>
        <p:spPr bwMode="auto">
          <a:xfrm rot="16200000">
            <a:off x="7796185" y="1464508"/>
            <a:ext cx="460375" cy="2187521"/>
          </a:xfrm>
          <a:prstGeom prst="leftBrace">
            <a:avLst>
              <a:gd name="adj1" fmla="val 26178"/>
              <a:gd name="adj2" fmla="val 50000"/>
            </a:avLst>
          </a:prstGeom>
          <a:noFill/>
          <a:ln w="254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dist="17961" dir="2700000" algn="ctr" rotWithShape="0">
              <a:schemeClr val="bg1">
                <a:lumMod val="75000"/>
                <a:lumOff val="25000"/>
              </a:schemeClr>
            </a:outerShdw>
          </a:effectLst>
        </p:spPr>
        <p:txBody>
          <a:bodyPr wrap="none" anchor="ctr"/>
          <a:lstStyle/>
          <a:p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73835" name="AutoShape 43"/>
          <p:cNvSpPr>
            <a:spLocks/>
          </p:cNvSpPr>
          <p:nvPr/>
        </p:nvSpPr>
        <p:spPr bwMode="auto">
          <a:xfrm rot="5400000" flipV="1">
            <a:off x="6196752" y="-1077900"/>
            <a:ext cx="331787" cy="5502275"/>
          </a:xfrm>
          <a:prstGeom prst="leftBrace">
            <a:avLst>
              <a:gd name="adj1" fmla="val 138198"/>
              <a:gd name="adj2" fmla="val 50000"/>
            </a:avLst>
          </a:prstGeom>
          <a:noFill/>
          <a:ln w="254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dist="17961" dir="2700000" algn="ctr" rotWithShape="0">
              <a:schemeClr val="bg1">
                <a:lumMod val="75000"/>
                <a:lumOff val="25000"/>
              </a:schemeClr>
            </a:outerShdw>
          </a:effectLst>
        </p:spPr>
        <p:txBody>
          <a:bodyPr wrap="none" anchor="ctr"/>
          <a:lstStyle/>
          <a:p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1812" y="1803689"/>
            <a:ext cx="2847254" cy="14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StringBuilder</a:t>
            </a: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</a:p>
          <a:p>
            <a:pPr lvl="1">
              <a:spcBef>
                <a:spcPts val="1200"/>
              </a:spcBef>
            </a:pP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length() = 9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/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capacity() = 25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722522" y="1004224"/>
            <a:ext cx="12747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Capacity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431420" y="2861908"/>
            <a:ext cx="19284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used 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buffer</a:t>
            </a:r>
          </a:p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(Length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264372" y="2846518"/>
            <a:ext cx="15240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unused buffer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367468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7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7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67174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3000" noProof="1"/>
              <a:t>Use the </a:t>
            </a: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java.lang.StringBuilder</a:t>
            </a:r>
            <a:r>
              <a:rPr lang="en-US" sz="3000" noProof="1" smtClean="0"/>
              <a:t> </a:t>
            </a:r>
            <a:r>
              <a:rPr lang="en-US" sz="3000" noProof="1"/>
              <a:t>class for modifiable </a:t>
            </a:r>
            <a:r>
              <a:rPr lang="en-US" sz="3000" noProof="1" smtClean="0"/>
              <a:t>Strings </a:t>
            </a:r>
            <a:r>
              <a:rPr lang="en-US" sz="3000" noProof="1"/>
              <a:t>of characters</a:t>
            </a:r>
            <a:r>
              <a:rPr lang="en-US" sz="3000" noProof="1" smtClean="0"/>
              <a:t>: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endParaRPr lang="en-US" sz="3000" noProof="1"/>
          </a:p>
          <a:p>
            <a:pPr>
              <a:lnSpc>
                <a:spcPct val="100000"/>
              </a:lnSpc>
            </a:pPr>
            <a:endParaRPr lang="en-US" sz="3000" noProof="1"/>
          </a:p>
          <a:p>
            <a:pPr>
              <a:lnSpc>
                <a:spcPct val="100000"/>
              </a:lnSpc>
            </a:pPr>
            <a:endParaRPr lang="en-US" sz="3000" noProof="1"/>
          </a:p>
          <a:p>
            <a:pPr>
              <a:lnSpc>
                <a:spcPct val="100000"/>
              </a:lnSpc>
            </a:pPr>
            <a:endParaRPr lang="en-US" sz="3000" noProof="1"/>
          </a:p>
          <a:p>
            <a:pPr marL="0" indent="0">
              <a:lnSpc>
                <a:spcPct val="100000"/>
              </a:lnSpc>
              <a:spcAft>
                <a:spcPts val="3000"/>
              </a:spcAft>
              <a:buNone/>
            </a:pPr>
            <a:endParaRPr lang="en-US" sz="3000" noProof="1" smtClean="0"/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3000" noProof="1" smtClean="0"/>
              <a:t>Use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StringBuilder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000" noProof="1"/>
              <a:t>if you need to keep adding characters to a </a:t>
            </a:r>
            <a:r>
              <a:rPr lang="en-US" sz="3000" noProof="1" smtClean="0"/>
              <a:t>String</a:t>
            </a:r>
            <a:br>
              <a:rPr lang="en-US" sz="3000" noProof="1" smtClean="0"/>
            </a:br>
            <a:r>
              <a:rPr lang="en-US" sz="3000" noProof="1" smtClean="0"/>
              <a:t>or </a:t>
            </a:r>
            <a:r>
              <a:rPr lang="en-US" sz="3000" noProof="1" smtClean="0"/>
              <a:t>when you have to print to the console many times</a:t>
            </a:r>
            <a:endParaRPr lang="en-US" sz="3000" noProof="1"/>
          </a:p>
        </p:txBody>
      </p:sp>
      <p:sp>
        <p:nvSpPr>
          <p:cNvPr id="67174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Changing the Contents of a </a:t>
            </a:r>
            <a:r>
              <a:rPr lang="en-US" dirty="0" smtClean="0"/>
              <a:t>String</a:t>
            </a:r>
            <a:endParaRPr lang="en-US" noProof="1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71748" name="Rectangle 4"/>
          <p:cNvSpPr>
            <a:spLocks noChangeArrowheads="1"/>
          </p:cNvSpPr>
          <p:nvPr/>
        </p:nvSpPr>
        <p:spPr bwMode="auto">
          <a:xfrm>
            <a:off x="760412" y="2286000"/>
            <a:ext cx="10591800" cy="292387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static String reverseString(String s) {</a:t>
            </a:r>
            <a:b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StringBuilder</a:t>
            </a: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sb = new </a:t>
            </a:r>
            <a:r>
              <a:rPr lang="en-US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StringBuilder();</a:t>
            </a: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/>
            </a:r>
            <a:b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/>
            </a:r>
            <a:b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for (int i = s.length() - 1; i &gt;= 0; i--) {</a:t>
            </a:r>
            <a:b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sb</a:t>
            </a:r>
            <a:r>
              <a:rPr lang="en-US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  <a:r>
              <a:rPr lang="en-US" sz="23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append</a:t>
            </a:r>
            <a:r>
              <a:rPr lang="en-US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s.charAt(i)</a:t>
            </a:r>
            <a:r>
              <a:rPr lang="en-US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b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  <a:b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return </a:t>
            </a:r>
            <a:r>
              <a:rPr lang="en-US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sb.toString();</a:t>
            </a: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/>
            </a:r>
            <a:b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3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2311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7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noProof="1"/>
              <a:t>StringBuilde</a:t>
            </a:r>
            <a:r>
              <a:rPr lang="en-US" dirty="0"/>
              <a:t>r </a:t>
            </a:r>
            <a:r>
              <a:rPr lang="en-US" dirty="0" smtClean="0"/>
              <a:t>Class</a:t>
            </a:r>
            <a:endParaRPr lang="bg-BG" dirty="0"/>
          </a:p>
        </p:txBody>
      </p:sp>
      <p:sp>
        <p:nvSpPr>
          <p:cNvPr id="675843" name="Rectangle 3"/>
          <p:cNvSpPr>
            <a:spLocks noGrp="1" noChangeArrowheads="1"/>
          </p:cNvSpPr>
          <p:nvPr>
            <p:ph idx="1"/>
          </p:nvPr>
        </p:nvSpPr>
        <p:spPr>
          <a:xfrm>
            <a:off x="303212" y="990600"/>
            <a:ext cx="10972800" cy="56388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insert(int index, String str)</a:t>
            </a:r>
            <a:r>
              <a:rPr lang="en-US" noProof="1" smtClean="0"/>
              <a:t> </a:t>
            </a:r>
            <a:r>
              <a:rPr lang="en-US" dirty="0"/>
              <a:t>Inserts the string into this character </a:t>
            </a:r>
            <a:r>
              <a:rPr lang="en-US" dirty="0" smtClean="0"/>
              <a:t>sequence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3600" dirty="0"/>
          </a:p>
          <a:p>
            <a:pPr marL="0" indent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lang="en-US" sz="3000" dirty="0"/>
          </a:p>
          <a:p>
            <a:pPr>
              <a:lnSpc>
                <a:spcPct val="100000"/>
              </a:lnSpc>
              <a:spcBef>
                <a:spcPts val="2400"/>
              </a:spcBef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delete(int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startIndex, int endIndex)</a:t>
            </a:r>
            <a:r>
              <a:rPr lang="en-US" noProof="1"/>
              <a:t> removes the characters in a substring of this sequence</a:t>
            </a:r>
            <a:r>
              <a:rPr lang="en-US" noProof="1" smtClean="0"/>
              <a:t>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798609" y="2161774"/>
            <a:ext cx="10591800" cy="138499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StringBuilder sb = new StringBuilder(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"123456"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sb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insert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(3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"pass"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System.out.println(sb);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123pass456</a:t>
            </a: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798609" y="5029200"/>
            <a:ext cx="10591800" cy="138499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StringBuilder sb = new StringBuilder(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"123pass456"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sb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.delete(3, 7)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System.out.println(sb);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123456</a:t>
            </a:r>
          </a:p>
        </p:txBody>
      </p:sp>
      <p:sp>
        <p:nvSpPr>
          <p:cNvPr id="10" name="AutoShape 8"/>
          <p:cNvSpPr>
            <a:spLocks noChangeArrowheads="1"/>
          </p:cNvSpPr>
          <p:nvPr/>
        </p:nvSpPr>
        <p:spPr bwMode="auto">
          <a:xfrm>
            <a:off x="8479050" y="2633552"/>
            <a:ext cx="3276600" cy="1176448"/>
          </a:xfrm>
          <a:prstGeom prst="wedgeRoundRectCallout">
            <a:avLst>
              <a:gd name="adj1" fmla="val -149667"/>
              <a:gd name="adj2" fmla="val -2908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noProof="1" smtClean="0">
                <a:solidFill>
                  <a:srgbClr val="FFFFFF"/>
                </a:solidFill>
              </a:rPr>
              <a:t>Accept all primitive types and char[]</a:t>
            </a:r>
            <a:endParaRPr lang="en-US" sz="2800" noProof="1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651359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 smtClean="0"/>
              <a:t>StringBuilde</a:t>
            </a:r>
            <a:r>
              <a:rPr lang="en-US" dirty="0" smtClean="0"/>
              <a:t>r Class (2)</a:t>
            </a:r>
            <a:endParaRPr lang="bg-BG" dirty="0"/>
          </a:p>
        </p:txBody>
      </p:sp>
      <p:sp>
        <p:nvSpPr>
          <p:cNvPr id="675843" name="Rectangle 3"/>
          <p:cNvSpPr>
            <a:spLocks noGrp="1" noChangeArrowheads="1"/>
          </p:cNvSpPr>
          <p:nvPr>
            <p:ph idx="1"/>
          </p:nvPr>
        </p:nvSpPr>
        <p:spPr>
          <a:xfrm>
            <a:off x="303212" y="990600"/>
            <a:ext cx="10972800" cy="56388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.replace (int startIndex, int endIndex, String str)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endParaRPr lang="en-US" sz="30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spcBef>
                <a:spcPts val="1200"/>
              </a:spcBef>
            </a:pPr>
            <a:endParaRPr lang="en-US" sz="3000" dirty="0"/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.reverse ()</a:t>
            </a:r>
            <a:r>
              <a:rPr lang="en-US" noProof="1"/>
              <a:t> Causes this character sequence to be replaced by the reverse of the sequence.</a:t>
            </a:r>
            <a:endParaRPr lang="en-US" noProof="1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798512" y="2217569"/>
            <a:ext cx="10591800" cy="138499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StringBuilder sb = new StringBuilder("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123pass456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sb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.replace(3,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7,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"woo");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System.out.println(sb); 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//123woo456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792728" y="4876800"/>
            <a:ext cx="10591800" cy="138499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StringBuilder sb = new StringBuilder("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123456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sb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.reverse()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System.out.println(sb);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//654321</a:t>
            </a:r>
          </a:p>
        </p:txBody>
      </p:sp>
    </p:spTree>
    <p:extLst>
      <p:ext uri="{BB962C8B-B14F-4D97-AF65-F5344CB8AC3E}">
        <p14:creationId xmlns:p14="http://schemas.microsoft.com/office/powerpoint/2010/main" val="419171803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190413" y="1135245"/>
            <a:ext cx="11804822" cy="557035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Write </a:t>
            </a:r>
            <a:r>
              <a:rPr lang="en-US" dirty="0"/>
              <a:t>a program that </a:t>
            </a:r>
            <a:r>
              <a:rPr lang="en-US" dirty="0" smtClean="0"/>
              <a:t>checks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1000</a:t>
            </a:r>
            <a:r>
              <a:rPr lang="en-US" dirty="0" smtClean="0"/>
              <a:t> times </a:t>
            </a:r>
            <a:r>
              <a:rPr lang="en-US" dirty="0"/>
              <a:t>concatenating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(+=, .concat(),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StringBuilder)</a:t>
            </a:r>
            <a:r>
              <a:rPr lang="en-US" dirty="0" smtClean="0"/>
              <a:t> of some strings 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Print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average</a:t>
            </a:r>
            <a:r>
              <a:rPr lang="en-US" dirty="0" smtClean="0"/>
              <a:t> time for all of them in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nano seconds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Problem: Timers</a:t>
            </a:r>
            <a:endParaRPr lang="en-US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598612" y="3964605"/>
            <a:ext cx="2514601" cy="82590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1432907" y="3124200"/>
            <a:ext cx="2375505" cy="2971800"/>
          </a:xfrm>
          <a:prstGeom prst="roundRect">
            <a:avLst>
              <a:gd name="adj" fmla="val 6659"/>
            </a:avLst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  <a:alpha val="50000"/>
              </a:schemeClr>
            </a:solidFill>
            <a:prstDash val="sysDash"/>
          </a:ln>
        </p:spPr>
        <p:txBody>
          <a:bodyPr vert="horz" wrap="square" lIns="144000" tIns="108000" rIns="144000" bIns="108000" rtlCol="0">
            <a:noAutofit/>
          </a:bodyPr>
          <a:lstStyle/>
          <a:p>
            <a:pPr defTabSz="1218987"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endParaRPr lang="en-US" sz="24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3" name="Text Box 18"/>
          <p:cNvSpPr txBox="1">
            <a:spLocks noChangeArrowheads="1"/>
          </p:cNvSpPr>
          <p:nvPr/>
        </p:nvSpPr>
        <p:spPr bwMode="auto">
          <a:xfrm>
            <a:off x="1432907" y="3239324"/>
            <a:ext cx="2375505" cy="267765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US" b="1" spc="200" dirty="0" smtClean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Concatenate</a:t>
            </a:r>
          </a:p>
          <a:p>
            <a:pPr algn="ctr"/>
            <a:r>
              <a:rPr lang="en-US" b="1" spc="200" dirty="0" smtClean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this</a:t>
            </a:r>
          </a:p>
          <a:p>
            <a:pPr algn="ctr"/>
            <a:r>
              <a:rPr lang="en-US" b="1" spc="200" dirty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s</a:t>
            </a:r>
            <a:r>
              <a:rPr lang="en-US" b="1" spc="200" dirty="0" smtClean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trings</a:t>
            </a:r>
          </a:p>
          <a:p>
            <a:pPr algn="ctr"/>
            <a:r>
              <a:rPr lang="en-US" b="1" spc="200" dirty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w</a:t>
            </a:r>
            <a:r>
              <a:rPr lang="en-US" b="1" spc="200" dirty="0" smtClean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ith </a:t>
            </a:r>
          </a:p>
          <a:p>
            <a:pPr algn="ctr"/>
            <a:r>
              <a:rPr lang="en-US" b="1" spc="200" dirty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a</a:t>
            </a:r>
            <a:r>
              <a:rPr lang="en-US" b="1" spc="200" dirty="0" smtClean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ll</a:t>
            </a:r>
          </a:p>
          <a:p>
            <a:pPr algn="ctr"/>
            <a:r>
              <a:rPr lang="en-US" b="1" spc="200" dirty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t</a:t>
            </a:r>
            <a:r>
              <a:rPr lang="en-US" b="1" spc="200" dirty="0" smtClean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hree</a:t>
            </a:r>
          </a:p>
          <a:p>
            <a:pPr algn="ctr"/>
            <a:r>
              <a:rPr lang="en-US" b="1" spc="200" dirty="0" smtClean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types</a:t>
            </a:r>
            <a:endParaRPr lang="bg-BG" b="1" spc="200" dirty="0">
              <a:solidFill>
                <a:schemeClr val="tx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6520939" y="3505200"/>
            <a:ext cx="4602673" cy="2169028"/>
          </a:xfrm>
          <a:prstGeom prst="roundRect">
            <a:avLst>
              <a:gd name="adj" fmla="val 6659"/>
            </a:avLst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  <a:alpha val="50000"/>
              </a:schemeClr>
            </a:solidFill>
            <a:prstDash val="sysDash"/>
          </a:ln>
        </p:spPr>
        <p:txBody>
          <a:bodyPr vert="horz" wrap="square" lIns="144000" tIns="108000" rIns="144000" bIns="108000" rtlCol="0">
            <a:noAutofit/>
          </a:bodyPr>
          <a:lstStyle/>
          <a:p>
            <a:pPr defTabSz="1218987"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endParaRPr lang="en-US" sz="24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4" name="Text Box 18"/>
          <p:cNvSpPr txBox="1">
            <a:spLocks noChangeArrowheads="1"/>
          </p:cNvSpPr>
          <p:nvPr/>
        </p:nvSpPr>
        <p:spPr bwMode="auto">
          <a:xfrm>
            <a:off x="6620777" y="3574013"/>
            <a:ext cx="4395964" cy="206210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sz="3200" b="1" spc="200" dirty="0" smtClean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Average times are:</a:t>
            </a:r>
          </a:p>
          <a:p>
            <a:r>
              <a:rPr lang="en-US" sz="3200" b="1" spc="200" dirty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+=    </a:t>
            </a:r>
            <a:r>
              <a:rPr lang="en-US" sz="3200" b="1" spc="200" dirty="0" smtClean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               </a:t>
            </a:r>
            <a:r>
              <a:rPr lang="en-US" sz="3200" b="1" spc="200" dirty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223861</a:t>
            </a:r>
          </a:p>
          <a:p>
            <a:r>
              <a:rPr lang="en-US" sz="3200" b="1" spc="200" dirty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concat     </a:t>
            </a:r>
            <a:r>
              <a:rPr lang="en-US" sz="3200" b="1" spc="200" dirty="0" smtClean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       </a:t>
            </a:r>
            <a:r>
              <a:rPr lang="en-US" sz="3200" b="1" spc="200" dirty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222969</a:t>
            </a:r>
          </a:p>
          <a:p>
            <a:r>
              <a:rPr lang="en-US" sz="3200" b="1" spc="200" dirty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StringBuilder </a:t>
            </a:r>
            <a:r>
              <a:rPr lang="en-US" sz="3200" b="1" spc="200" dirty="0" smtClean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1973</a:t>
            </a:r>
            <a:endParaRPr lang="bg-BG" b="1" spc="200" dirty="0">
              <a:solidFill>
                <a:schemeClr val="tx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8" name="Right Arrow 7"/>
          <p:cNvSpPr/>
          <p:nvPr/>
        </p:nvSpPr>
        <p:spPr>
          <a:xfrm>
            <a:off x="4494212" y="4335836"/>
            <a:ext cx="1440764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</p:spTree>
    <p:extLst>
      <p:ext uri="{BB962C8B-B14F-4D97-AF65-F5344CB8AC3E}">
        <p14:creationId xmlns:p14="http://schemas.microsoft.com/office/powerpoint/2010/main" val="1162812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  <p:bldP spid="17" grpId="0" animBg="1"/>
      <p:bldP spid="14" grpId="0"/>
      <p:bldP spid="8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</a:t>
            </a:r>
            <a:r>
              <a:rPr lang="en-US" dirty="0"/>
              <a:t>: </a:t>
            </a:r>
            <a:r>
              <a:rPr lang="en-US" dirty="0" smtClean="0"/>
              <a:t>Timers</a:t>
            </a:r>
            <a:endParaRPr lang="en-US" dirty="0"/>
          </a:p>
        </p:txBody>
      </p:sp>
      <p:sp>
        <p:nvSpPr>
          <p:cNvPr id="7" name="Rectangle 7"/>
          <p:cNvSpPr>
            <a:spLocks noChangeArrowheads="1"/>
          </p:cNvSpPr>
          <p:nvPr/>
        </p:nvSpPr>
        <p:spPr bwMode="auto">
          <a:xfrm>
            <a:off x="312723" y="980956"/>
            <a:ext cx="11468100" cy="526297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(int i = 0; i &lt; 1000; i++) {</a:t>
            </a:r>
            <a:endParaRPr lang="en-US" sz="28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long startTime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System.nanoTime();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for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(String s : str)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stringBuilder(s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long endTime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System.nanoTime();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results.get(2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).add(endTime - startTime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//TODO: Find time for +=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//TODO: Find time for .concat()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System.out.println("StringBuilder " + sbTime / 1000);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6243935"/>
            <a:ext cx="119952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https://judge.softuni.bg/Contests/457/Manual-String-Processing-Lab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8496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 smtClean="0"/>
              <a:t>Using StringBuilder</a:t>
            </a:r>
            <a:endParaRPr lang="en-US" noProof="1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6212" y="5754968"/>
            <a:ext cx="8938472" cy="719034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337157" y="866750"/>
            <a:ext cx="3524026" cy="363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10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bg-BG" dirty="0"/>
          </a:p>
        </p:txBody>
      </p:sp>
      <p:sp>
        <p:nvSpPr>
          <p:cNvPr id="43417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600" dirty="0"/>
              <a:t>Strings are </a:t>
            </a: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immutable</a:t>
            </a:r>
            <a:r>
              <a:rPr lang="en-US" sz="3600" dirty="0"/>
              <a:t> sequences of </a:t>
            </a:r>
            <a:endParaRPr lang="en-US" sz="3600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3600" dirty="0" smtClean="0"/>
              <a:t>chars </a:t>
            </a:r>
            <a:r>
              <a:rPr lang="en-US" sz="3600" dirty="0"/>
              <a:t>(instances of </a:t>
            </a:r>
            <a:r>
              <a:rPr lang="en-US" sz="3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java.lang.String</a:t>
            </a:r>
            <a:r>
              <a:rPr lang="en-US" sz="3600" dirty="0" smtClean="0"/>
              <a:t>)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Can’t be iterated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 smtClean="0"/>
              <a:t>Support operations such as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substring()</a:t>
            </a:r>
            <a:r>
              <a:rPr lang="en-US" dirty="0" smtClean="0"/>
              <a:t>, </a:t>
            </a:r>
          </a:p>
          <a:p>
            <a:pPr marL="377887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indexOf()</a:t>
            </a:r>
            <a:r>
              <a:rPr lang="en-US" noProof="1" smtClean="0"/>
              <a:t>,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trim()</a:t>
            </a:r>
            <a:r>
              <a:rPr lang="en-US" noProof="1" smtClean="0"/>
              <a:t>, etc.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noProof="1" smtClean="0"/>
              <a:t>Changes to the String create a new object, instead of modifying the old one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StringBuilder</a:t>
            </a:r>
            <a:r>
              <a:rPr lang="en-US" noProof="1" smtClean="0"/>
              <a:t> offers good performance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noProof="1" smtClean="0"/>
              <a:t>Recommended when concatenating Strings in a loop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 smtClean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36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37</a:t>
            </a:fld>
            <a:endParaRPr lang="en-US" dirty="0"/>
          </a:p>
        </p:txBody>
      </p:sp>
      <p:pic>
        <p:nvPicPr>
          <p:cNvPr id="6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6255" y="1295400"/>
            <a:ext cx="3184135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3407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1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1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1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1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1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17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Java Syntax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6355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hlinkClick r:id="rId3"/>
              </a:rPr>
              <a:t>https://softuni.bg/courses/java-fundamentals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80612" y="2709376"/>
            <a:ext cx="1726158" cy="932887"/>
          </a:xfrm>
          <a:prstGeom prst="roundRect">
            <a:avLst>
              <a:gd name="adj" fmla="val 2953"/>
            </a:avLst>
          </a:prstGeom>
        </p:spPr>
      </p:pic>
      <p:pic>
        <p:nvPicPr>
          <p:cNvPr id="15" name="Picture 14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15840" y="1255208"/>
            <a:ext cx="1752140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17" name="Picture 16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68146" y="1255208"/>
            <a:ext cx="2040956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19" name="Picture 18">
            <a:hlinkClick r:id="rId10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2764" y="1255208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20" name="Picture 19">
            <a:hlinkClick r:id="rId12"/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12764" y="5373443"/>
            <a:ext cx="3352800" cy="849557"/>
          </a:xfrm>
          <a:prstGeom prst="roundRect">
            <a:avLst>
              <a:gd name="adj" fmla="val 3159"/>
            </a:avLst>
          </a:prstGeom>
        </p:spPr>
      </p:pic>
      <p:pic>
        <p:nvPicPr>
          <p:cNvPr id="22" name="Picture 21">
            <a:hlinkClick r:id="rId14"/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358563" y="5373443"/>
            <a:ext cx="2753589" cy="849556"/>
          </a:xfrm>
          <a:prstGeom prst="roundRect">
            <a:avLst>
              <a:gd name="adj" fmla="val 2953"/>
            </a:avLst>
          </a:prstGeom>
        </p:spPr>
      </p:pic>
      <p:pic>
        <p:nvPicPr>
          <p:cNvPr id="23" name="Picture 22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633728" y="5373443"/>
            <a:ext cx="4073042" cy="84955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075612" y="1276030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25" name="Picture 24">
            <a:hlinkClick r:id="rId20"/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713413" y="4251041"/>
            <a:ext cx="5993358" cy="550371"/>
          </a:xfrm>
          <a:prstGeom prst="roundRect">
            <a:avLst>
              <a:gd name="adj" fmla="val 3159"/>
            </a:avLst>
          </a:prstGeom>
        </p:spPr>
      </p:pic>
      <p:pic>
        <p:nvPicPr>
          <p:cNvPr id="4" name="Picture 3">
            <a:hlinkClick r:id="rId22"/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137863" y="2380769"/>
            <a:ext cx="1922519" cy="854925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133038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License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This </a:t>
            </a:r>
            <a:r>
              <a:rPr lang="en-US" dirty="0" smtClean="0"/>
              <a:t>course (slides, examples, demos, videos, homework, etc.)</a:t>
            </a:r>
            <a:br>
              <a:rPr lang="en-US" dirty="0" smtClean="0"/>
            </a:br>
            <a:r>
              <a:rPr lang="en-US" dirty="0" smtClean="0"/>
              <a:t>is </a:t>
            </a:r>
            <a:r>
              <a:rPr lang="en-US" dirty="0"/>
              <a:t>licensed </a:t>
            </a:r>
            <a:r>
              <a:rPr lang="en-US" dirty="0" smtClean="0"/>
              <a:t>under </a:t>
            </a:r>
            <a:r>
              <a:rPr lang="en-US" dirty="0"/>
              <a:t>the </a:t>
            </a:r>
            <a:r>
              <a:rPr lang="en-US" dirty="0" smtClean="0"/>
              <a:t>"</a:t>
            </a:r>
            <a:r>
              <a:rPr lang="en-US" dirty="0" smtClean="0">
                <a:hlinkClick r:id="rId3"/>
              </a:rPr>
              <a:t>Creative </a:t>
            </a:r>
            <a:r>
              <a:rPr lang="en-US" dirty="0">
                <a:hlinkClick r:id="rId3"/>
              </a:rPr>
              <a:t>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4.0 </a:t>
            </a:r>
            <a:r>
              <a:rPr lang="en-US" dirty="0" smtClean="0">
                <a:hlinkClick r:id="rId3"/>
              </a:rPr>
              <a:t>International</a:t>
            </a:r>
            <a:r>
              <a:rPr lang="en-US" dirty="0" smtClean="0"/>
              <a:t>" license</a:t>
            </a:r>
            <a:endParaRPr lang="bg-BG" dirty="0" smtClean="0"/>
          </a:p>
          <a:p>
            <a:endParaRPr lang="bg-BG" sz="2400" dirty="0"/>
          </a:p>
          <a:p>
            <a:endParaRPr lang="bg-BG" sz="2400" dirty="0" smtClean="0"/>
          </a:p>
          <a:p>
            <a:endParaRPr lang="bg-BG" sz="2400" dirty="0"/>
          </a:p>
          <a:p>
            <a:pPr>
              <a:spcBef>
                <a:spcPts val="1800"/>
              </a:spcBef>
            </a:pPr>
            <a:r>
              <a:rPr lang="en-US" sz="2400" dirty="0" smtClean="0"/>
              <a:t>Attribution: this work may contain portions from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4"/>
              </a:rPr>
              <a:t>Fundamentals of Computer Programming with Java</a:t>
            </a:r>
            <a:r>
              <a:rPr lang="en-US" sz="2000" dirty="0"/>
              <a:t>" book by </a:t>
            </a:r>
            <a:r>
              <a:rPr lang="en-US" sz="2000" dirty="0" err="1"/>
              <a:t>Svetlin</a:t>
            </a:r>
            <a:r>
              <a:rPr lang="en-US" sz="2000" dirty="0"/>
              <a:t> Nakov &amp; Co. </a:t>
            </a:r>
            <a:r>
              <a:rPr lang="en-US" sz="2000"/>
              <a:t>under </a:t>
            </a:r>
            <a:r>
              <a:rPr lang="en-US" sz="2000">
                <a:hlinkClick r:id="rId5"/>
              </a:rPr>
              <a:t>CC-BY-SA</a:t>
            </a:r>
            <a:r>
              <a:rPr lang="en-US" sz="2000"/>
              <a:t> 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39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1999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r>
              <a:rPr lang="en-US" sz="6000" b="1"/>
              <a:t/>
            </a:r>
            <a:br>
              <a:rPr lang="en-US" sz="6000" b="1"/>
            </a:br>
            <a:r>
              <a:rPr lang="en-US" sz="9600" b="1" smtClean="0"/>
              <a:t>#</a:t>
            </a:r>
            <a:r>
              <a:rPr lang="en-US" sz="9600" b="1" dirty="0" smtClean="0"/>
              <a:t>JavaAdvanced</a:t>
            </a:r>
            <a:endParaRPr lang="en-US" sz="5400" b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Have a Question?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3070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Software University Foundation 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University </a:t>
            </a:r>
            <a:r>
              <a:rPr lang="en-US" dirty="0"/>
              <a:t>@ </a:t>
            </a:r>
            <a:r>
              <a:rPr lang="en-US" dirty="0" smtClean="0"/>
              <a:t>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</a:t>
            </a:r>
            <a:r>
              <a:rPr lang="en-US" dirty="0"/>
              <a:t>University @ </a:t>
            </a:r>
            <a:r>
              <a:rPr lang="en-US" dirty="0" smtClean="0"/>
              <a:t>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 smtClean="0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descr="http://softuni.bg">
            <a:hlinkClick r:id="rId4" tooltip="Software University"/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6400" y="1594686"/>
            <a:ext cx="1701050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descr="http://softuni.org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descr="http://www.facebook.com/SoftwareUniversity">
            <a:hlinkClick r:id="rId10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http://www.youtube.com/SoftwareUniversity">
            <a:hlinkClick r:id="rId6" tooltip="Software University YouTube Video Channel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>
            <a:hlinkClick r:id="rId7" tooltip="Software University Discussion Forum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4"/>
          </p:cNvPr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762304" y="3093954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906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Strings are represented by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java.lang.String</a:t>
            </a:r>
            <a:r>
              <a:rPr lang="en-US" dirty="0" smtClean="0"/>
              <a:t> </a:t>
            </a:r>
            <a:r>
              <a:rPr lang="en-US" dirty="0"/>
              <a:t>objects in </a:t>
            </a:r>
            <a:r>
              <a:rPr lang="en-US" dirty="0" smtClean="0"/>
              <a:t>Java</a:t>
            </a:r>
          </a:p>
          <a:p>
            <a:pPr marL="0" indent="0">
              <a:buNone/>
            </a:pPr>
            <a:endParaRPr lang="en-US" sz="4000" dirty="0" smtClean="0"/>
          </a:p>
          <a:p>
            <a:pPr marL="304747" lvl="1" indent="-304747">
              <a:spcBef>
                <a:spcPts val="1200"/>
              </a:spcBef>
              <a:buClr>
                <a:srgbClr val="F2B254"/>
              </a:buClr>
              <a:buSzPct val="100000"/>
            </a:pPr>
            <a:r>
              <a:rPr lang="en-US" sz="3400" dirty="0"/>
              <a:t>String objects contain an </a:t>
            </a:r>
            <a:r>
              <a:rPr lang="en-US" sz="3400" dirty="0">
                <a:solidFill>
                  <a:schemeClr val="tx2">
                    <a:lumMod val="75000"/>
                  </a:schemeClr>
                </a:solidFill>
              </a:rPr>
              <a:t>immutable </a:t>
            </a:r>
            <a:r>
              <a:rPr lang="en-US" sz="3400" dirty="0"/>
              <a:t>(read-only) sequence of characters</a:t>
            </a:r>
          </a:p>
          <a:p>
            <a:pPr marL="0" indent="0">
              <a:buNone/>
            </a:pPr>
            <a:r>
              <a:rPr lang="en-US" sz="3600" dirty="0" smtClean="0"/>
              <a:t>	</a:t>
            </a:r>
          </a:p>
          <a:p>
            <a:pPr>
              <a:spcBef>
                <a:spcPts val="1800"/>
              </a:spcBef>
            </a:pPr>
            <a:r>
              <a:rPr lang="en-US" sz="3600" dirty="0" smtClean="0"/>
              <a:t>Before </a:t>
            </a:r>
            <a:r>
              <a:rPr lang="en-US" sz="3600" dirty="0"/>
              <a:t>initializing, a </a:t>
            </a:r>
            <a:r>
              <a:rPr lang="en-US" sz="3600" dirty="0" smtClean="0"/>
              <a:t>String </a:t>
            </a:r>
            <a:r>
              <a:rPr lang="en-US" sz="3600" dirty="0"/>
              <a:t>variable has </a:t>
            </a:r>
            <a:r>
              <a:rPr lang="en-US" sz="36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nsolas" pitchFamily="49" charset="0"/>
                <a:cs typeface="Consolas" pitchFamily="49" charset="0"/>
              </a:rPr>
              <a:t>null</a:t>
            </a:r>
            <a:r>
              <a:rPr lang="en-US" sz="360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en-US" sz="3600" dirty="0"/>
              <a:t>value</a:t>
            </a:r>
          </a:p>
          <a:p>
            <a:endParaRPr lang="en-US" sz="3200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String?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101724" y="1905000"/>
            <a:ext cx="9982200" cy="78694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str = "I am a String"; </a:t>
            </a:r>
            <a:endParaRPr lang="en-US" sz="22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//I am a String</a:t>
            </a: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101724" y="3937453"/>
            <a:ext cx="9982200" cy="78694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str = "I am a String";  </a:t>
            </a:r>
            <a:endParaRPr lang="en-US" sz="22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 am a String</a:t>
            </a: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3160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118" name="Rectangle 6"/>
          <p:cNvSpPr>
            <a:spLocks noGrp="1" noChangeArrowheads="1"/>
          </p:cNvSpPr>
          <p:nvPr>
            <p:ph type="title"/>
          </p:nvPr>
        </p:nvSpPr>
        <p:spPr>
          <a:xfrm>
            <a:off x="1626222" y="4526905"/>
            <a:ext cx="8938472" cy="903700"/>
          </a:xfrm>
          <a:noFill/>
          <a:ln/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Formatting Strings</a:t>
            </a:r>
            <a:endParaRPr lang="bg-B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6222" y="5638800"/>
            <a:ext cx="8938472" cy="692873"/>
          </a:xfrm>
        </p:spPr>
        <p:txBody>
          <a:bodyPr/>
          <a:lstStyle/>
          <a:p>
            <a:r>
              <a:rPr lang="en-US" dirty="0" smtClean="0"/>
              <a:t>Basic Format Options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5979" y="967976"/>
            <a:ext cx="4056866" cy="3355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94811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76173" name="Rectangle 1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String.format() </a:t>
            </a:r>
            <a:r>
              <a:rPr lang="en-US" dirty="0" smtClean="0"/>
              <a:t>provides </a:t>
            </a:r>
            <a:r>
              <a:rPr lang="en-US" dirty="0"/>
              <a:t>a format language to which we add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variables</a:t>
            </a:r>
            <a:r>
              <a:rPr lang="en-US" dirty="0"/>
              <a:t>.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Insert numbers</a:t>
            </a:r>
          </a:p>
          <a:p>
            <a: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lvl="2">
              <a:lnSpc>
                <a:spcPct val="100000"/>
              </a:lnSpc>
            </a:pPr>
            <a:endParaRPr lang="en-US" dirty="0" smtClean="0"/>
          </a:p>
          <a:p>
            <a:pPr lvl="2"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 smtClean="0"/>
              <a:t>Insert strings</a:t>
            </a:r>
          </a:p>
        </p:txBody>
      </p:sp>
      <p:sp>
        <p:nvSpPr>
          <p:cNvPr id="4761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Formatting Strings</a:t>
            </a:r>
            <a:endParaRPr lang="bg-BG" dirty="0"/>
          </a:p>
        </p:txBody>
      </p:sp>
      <p:sp>
        <p:nvSpPr>
          <p:cNvPr id="476164" name="Rectangle 4"/>
          <p:cNvSpPr>
            <a:spLocks noChangeArrowheads="1"/>
          </p:cNvSpPr>
          <p:nvPr/>
        </p:nvSpPr>
        <p:spPr bwMode="auto">
          <a:xfrm>
            <a:off x="1112765" y="3031513"/>
            <a:ext cx="9982200" cy="44781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result =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String.format(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One: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%1$d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Two: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%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2$d",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10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20);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76165" name="Rectangle 5"/>
          <p:cNvSpPr>
            <a:spLocks noChangeArrowheads="1"/>
          </p:cNvSpPr>
          <p:nvPr/>
        </p:nvSpPr>
        <p:spPr bwMode="auto">
          <a:xfrm>
            <a:off x="1092271" y="5181600"/>
            <a:ext cx="10001106" cy="115877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String.format("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%s %s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 first, last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String.format("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%s1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%s2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first, last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String.format("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%s$1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%s$2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first, last);</a:t>
            </a:r>
          </a:p>
        </p:txBody>
      </p:sp>
      <p:sp>
        <p:nvSpPr>
          <p:cNvPr id="9" name="AutoShape 8"/>
          <p:cNvSpPr>
            <a:spLocks noChangeArrowheads="1"/>
          </p:cNvSpPr>
          <p:nvPr/>
        </p:nvSpPr>
        <p:spPr bwMode="auto">
          <a:xfrm>
            <a:off x="1747128" y="3886305"/>
            <a:ext cx="2438400" cy="568653"/>
          </a:xfrm>
          <a:prstGeom prst="wedgeRoundRectCallout">
            <a:avLst>
              <a:gd name="adj1" fmla="val 155020"/>
              <a:gd name="adj2" fmla="val -13718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noProof="1" smtClean="0">
                <a:solidFill>
                  <a:srgbClr val="FFFFFF"/>
                </a:solidFill>
              </a:rPr>
              <a:t>Initial symbol</a:t>
            </a:r>
            <a:endParaRPr lang="en-US" sz="2800" noProof="1">
              <a:solidFill>
                <a:srgbClr val="FFFFFF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6012" y="4817675"/>
            <a:ext cx="3891355" cy="1522704"/>
          </a:xfrm>
          <a:prstGeom prst="rect">
            <a:avLst/>
          </a:prstGeom>
        </p:spPr>
      </p:pic>
      <p:sp>
        <p:nvSpPr>
          <p:cNvPr id="11" name="AutoShape 8"/>
          <p:cNvSpPr>
            <a:spLocks noChangeArrowheads="1"/>
          </p:cNvSpPr>
          <p:nvPr/>
        </p:nvSpPr>
        <p:spPr bwMode="auto">
          <a:xfrm>
            <a:off x="4393025" y="3886305"/>
            <a:ext cx="2627850" cy="568653"/>
          </a:xfrm>
          <a:prstGeom prst="wedgeRoundRectCallout">
            <a:avLst>
              <a:gd name="adj1" fmla="val 45371"/>
              <a:gd name="adj2" fmla="val -14171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noProof="1" smtClean="0">
                <a:solidFill>
                  <a:srgbClr val="FFFFFF"/>
                </a:solidFill>
              </a:rPr>
              <a:t>Argument order</a:t>
            </a:r>
            <a:endParaRPr lang="en-US" sz="2800" noProof="1">
              <a:solidFill>
                <a:srgbClr val="FFFFFF"/>
              </a:solidFill>
            </a:endParaRPr>
          </a:p>
        </p:txBody>
      </p:sp>
      <p:sp>
        <p:nvSpPr>
          <p:cNvPr id="12" name="AutoShape 8"/>
          <p:cNvSpPr>
            <a:spLocks noChangeArrowheads="1"/>
          </p:cNvSpPr>
          <p:nvPr/>
        </p:nvSpPr>
        <p:spPr bwMode="auto">
          <a:xfrm>
            <a:off x="7228372" y="3886305"/>
            <a:ext cx="1775326" cy="568653"/>
          </a:xfrm>
          <a:prstGeom prst="wedgeRoundRectCallout">
            <a:avLst>
              <a:gd name="adj1" fmla="val 28442"/>
              <a:gd name="adj2" fmla="val -12586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noProof="1" smtClean="0">
                <a:solidFill>
                  <a:srgbClr val="FFFFFF"/>
                </a:solidFill>
              </a:rPr>
              <a:t>Separator</a:t>
            </a:r>
            <a:endParaRPr lang="en-US" sz="2800" noProof="1">
              <a:solidFill>
                <a:srgbClr val="FFFFFF"/>
              </a:solidFill>
            </a:endParaRPr>
          </a:p>
        </p:txBody>
      </p:sp>
      <p:sp>
        <p:nvSpPr>
          <p:cNvPr id="13" name="AutoShape 8"/>
          <p:cNvSpPr>
            <a:spLocks noChangeArrowheads="1"/>
          </p:cNvSpPr>
          <p:nvPr/>
        </p:nvSpPr>
        <p:spPr bwMode="auto">
          <a:xfrm>
            <a:off x="9381966" y="3885701"/>
            <a:ext cx="1775326" cy="568653"/>
          </a:xfrm>
          <a:prstGeom prst="wedgeRoundRectCallout">
            <a:avLst>
              <a:gd name="adj1" fmla="val -71669"/>
              <a:gd name="adj2" fmla="val -13492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noProof="1">
                <a:solidFill>
                  <a:srgbClr val="FFFFFF"/>
                </a:solidFill>
              </a:rPr>
              <a:t>F</a:t>
            </a:r>
            <a:r>
              <a:rPr lang="en-US" sz="2800" noProof="1" smtClean="0">
                <a:solidFill>
                  <a:srgbClr val="FFFFFF"/>
                </a:solidFill>
              </a:rPr>
              <a:t>ormat</a:t>
            </a:r>
            <a:endParaRPr lang="en-US" sz="2800" noProof="1">
              <a:solidFill>
                <a:srgbClr val="FFFFFF"/>
              </a:solidFill>
            </a:endParaRPr>
          </a:p>
        </p:txBody>
      </p:sp>
      <p:sp>
        <p:nvSpPr>
          <p:cNvPr id="14" name="AutoShape 8"/>
          <p:cNvSpPr>
            <a:spLocks noChangeArrowheads="1"/>
          </p:cNvSpPr>
          <p:nvPr/>
        </p:nvSpPr>
        <p:spPr bwMode="auto">
          <a:xfrm>
            <a:off x="8530376" y="1912139"/>
            <a:ext cx="2826992" cy="699521"/>
          </a:xfrm>
          <a:prstGeom prst="wedgeRoundRectCallout">
            <a:avLst>
              <a:gd name="adj1" fmla="val 8604"/>
              <a:gd name="adj2" fmla="val 11761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 smtClean="0"/>
              <a:t>Second argument</a:t>
            </a:r>
            <a:endParaRPr lang="en-US" sz="2800" noProof="1">
              <a:solidFill>
                <a:srgbClr val="FFFFFF"/>
              </a:solidFill>
            </a:endParaRPr>
          </a:p>
        </p:txBody>
      </p:sp>
      <p:sp>
        <p:nvSpPr>
          <p:cNvPr id="15" name="AutoShape 8"/>
          <p:cNvSpPr>
            <a:spLocks noChangeArrowheads="1"/>
          </p:cNvSpPr>
          <p:nvPr/>
        </p:nvSpPr>
        <p:spPr bwMode="auto">
          <a:xfrm>
            <a:off x="5771087" y="1912140"/>
            <a:ext cx="2514600" cy="699521"/>
          </a:xfrm>
          <a:prstGeom prst="wedgeRoundRectCallout">
            <a:avLst>
              <a:gd name="adj1" fmla="val 95019"/>
              <a:gd name="adj2" fmla="val 11607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 smtClean="0"/>
              <a:t>First argument</a:t>
            </a:r>
            <a:endParaRPr lang="en-US" sz="2800" noProof="1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858273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7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6165" grpId="0" animBg="1"/>
      <p:bldP spid="9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76173" name="Rectangle 1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Insert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double </a:t>
            </a:r>
            <a:r>
              <a:rPr lang="en-US" dirty="0" smtClean="0"/>
              <a:t>numbers</a:t>
            </a:r>
          </a:p>
          <a:p>
            <a: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lvl="2">
              <a:lnSpc>
                <a:spcPct val="100000"/>
              </a:lnSpc>
            </a:pPr>
            <a:endParaRPr lang="en-US" dirty="0" smtClean="0"/>
          </a:p>
          <a:p>
            <a:pPr lvl="2"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 smtClean="0"/>
              <a:t>Padding </a:t>
            </a:r>
          </a:p>
        </p:txBody>
      </p:sp>
      <p:sp>
        <p:nvSpPr>
          <p:cNvPr id="4761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Formatting </a:t>
            </a:r>
            <a:r>
              <a:rPr lang="en-US" dirty="0" smtClean="0"/>
              <a:t>Strings (2)</a:t>
            </a:r>
            <a:endParaRPr lang="bg-BG" dirty="0"/>
          </a:p>
        </p:txBody>
      </p:sp>
      <p:sp>
        <p:nvSpPr>
          <p:cNvPr id="476164" name="Rectangle 4"/>
          <p:cNvSpPr>
            <a:spLocks noChangeArrowheads="1"/>
          </p:cNvSpPr>
          <p:nvPr/>
        </p:nvSpPr>
        <p:spPr bwMode="auto">
          <a:xfrm>
            <a:off x="775530" y="1884968"/>
            <a:ext cx="10637765" cy="119109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number =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1.23456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value = String.format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("Precision</a:t>
            </a:r>
            <a:r>
              <a:rPr lang="en-US" sz="22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3: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%1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$.3f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 number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1.234</a:t>
            </a:r>
          </a:p>
        </p:txBody>
      </p:sp>
      <p:sp>
        <p:nvSpPr>
          <p:cNvPr id="476165" name="Rectangle 5"/>
          <p:cNvSpPr>
            <a:spLocks noChangeArrowheads="1"/>
          </p:cNvSpPr>
          <p:nvPr/>
        </p:nvSpPr>
        <p:spPr bwMode="auto">
          <a:xfrm>
            <a:off x="773941" y="4135250"/>
            <a:ext cx="10637765" cy="115877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value = String.format("%1$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-10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 || %2$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10s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 1.26, 5.55);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System.out.println(value);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1.26      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||       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5.55</a:t>
            </a:r>
            <a:endParaRPr lang="en-US" sz="22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AutoShape 8"/>
          <p:cNvSpPr>
            <a:spLocks noChangeArrowheads="1"/>
          </p:cNvSpPr>
          <p:nvPr/>
        </p:nvSpPr>
        <p:spPr bwMode="auto">
          <a:xfrm>
            <a:off x="3529813" y="5548669"/>
            <a:ext cx="2895600" cy="855115"/>
          </a:xfrm>
          <a:prstGeom prst="wedgeRoundRectCallout">
            <a:avLst>
              <a:gd name="adj1" fmla="val 42564"/>
              <a:gd name="adj2" fmla="val -16722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noProof="1" smtClean="0">
                <a:solidFill>
                  <a:srgbClr val="FFFFFF"/>
                </a:solidFill>
              </a:rPr>
              <a:t>Right </a:t>
            </a:r>
            <a:r>
              <a:rPr lang="en-US" sz="2800" noProof="1">
                <a:solidFill>
                  <a:srgbClr val="FFFFFF"/>
                </a:solidFill>
              </a:rPr>
              <a:t>p</a:t>
            </a:r>
            <a:r>
              <a:rPr lang="en-US" sz="2800" noProof="1" smtClean="0">
                <a:solidFill>
                  <a:srgbClr val="FFFFFF"/>
                </a:solidFill>
              </a:rPr>
              <a:t>adding </a:t>
            </a:r>
            <a:endParaRPr lang="en-US" sz="2800" noProof="1">
              <a:solidFill>
                <a:srgbClr val="FFFFFF"/>
              </a:solidFill>
            </a:endParaRPr>
          </a:p>
        </p:txBody>
      </p:sp>
      <p:sp>
        <p:nvSpPr>
          <p:cNvPr id="16" name="AutoShape 8"/>
          <p:cNvSpPr>
            <a:spLocks noChangeArrowheads="1"/>
          </p:cNvSpPr>
          <p:nvPr/>
        </p:nvSpPr>
        <p:spPr bwMode="auto">
          <a:xfrm>
            <a:off x="7085012" y="5566124"/>
            <a:ext cx="2895600" cy="855115"/>
          </a:xfrm>
          <a:prstGeom prst="wedgeRoundRectCallout">
            <a:avLst>
              <a:gd name="adj1" fmla="val -24481"/>
              <a:gd name="adj2" fmla="val -17093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noProof="1" smtClean="0">
                <a:solidFill>
                  <a:srgbClr val="FFFFFF"/>
                </a:solidFill>
              </a:rPr>
              <a:t>Left padding </a:t>
            </a:r>
            <a:endParaRPr lang="en-US" sz="2800" noProof="1">
              <a:solidFill>
                <a:srgbClr val="FFFFFF"/>
              </a:solidFill>
            </a:endParaRPr>
          </a:p>
        </p:txBody>
      </p:sp>
      <p:sp>
        <p:nvSpPr>
          <p:cNvPr id="17" name="AutoShape 8"/>
          <p:cNvSpPr>
            <a:spLocks noChangeArrowheads="1"/>
          </p:cNvSpPr>
          <p:nvPr/>
        </p:nvSpPr>
        <p:spPr bwMode="auto">
          <a:xfrm>
            <a:off x="6510498" y="3162339"/>
            <a:ext cx="3276600" cy="836863"/>
          </a:xfrm>
          <a:prstGeom prst="wedgeRoundRectCallout">
            <a:avLst>
              <a:gd name="adj1" fmla="val 873"/>
              <a:gd name="adj2" fmla="val -11440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noProof="1" smtClean="0">
                <a:solidFill>
                  <a:srgbClr val="FFFFFF"/>
                </a:solidFill>
              </a:rPr>
              <a:t>Number precisions</a:t>
            </a:r>
            <a:endParaRPr lang="en-US" sz="2800" noProof="1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214416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7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6165" grpId="0" animBg="1"/>
      <p:bldP spid="9" grpId="0" animBg="1"/>
      <p:bldP spid="16" grpId="0" animBg="1"/>
      <p:bldP spid="1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190413" y="1135245"/>
            <a:ext cx="11804822" cy="557035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Read student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name</a:t>
            </a:r>
            <a:r>
              <a:rPr lang="en-US" dirty="0" smtClean="0"/>
              <a:t>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results</a:t>
            </a:r>
            <a:r>
              <a:rPr lang="en-US" dirty="0" smtClean="0"/>
              <a:t> for his courses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Print them on console in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columns</a:t>
            </a:r>
            <a:r>
              <a:rPr lang="en-US" dirty="0" smtClean="0"/>
              <a:t> with </a:t>
            </a:r>
            <a:r>
              <a:rPr lang="en-US" dirty="0"/>
              <a:t>precision of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2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Last column have to be his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average</a:t>
            </a:r>
            <a:r>
              <a:rPr lang="en-US" dirty="0" smtClean="0"/>
              <a:t> score with precision of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4</a:t>
            </a:r>
            <a:r>
              <a:rPr lang="en-US" dirty="0" smtClean="0"/>
              <a:t>  </a:t>
            </a:r>
            <a:endParaRPr lang="en-US" dirty="0"/>
          </a:p>
          <a:p>
            <a:pPr>
              <a:lnSpc>
                <a:spcPct val="100000"/>
              </a:lnSpc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Problem: Students Results</a:t>
            </a:r>
            <a:endParaRPr lang="en-US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598612" y="4203295"/>
            <a:ext cx="2514601" cy="82590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1827213" y="3288895"/>
            <a:ext cx="8534398" cy="914400"/>
          </a:xfrm>
          <a:prstGeom prst="roundRect">
            <a:avLst>
              <a:gd name="adj" fmla="val 6659"/>
            </a:avLst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  <a:alpha val="50000"/>
              </a:schemeClr>
            </a:solidFill>
            <a:prstDash val="sysDash"/>
          </a:ln>
        </p:spPr>
        <p:txBody>
          <a:bodyPr vert="horz" wrap="square" lIns="144000" tIns="108000" rIns="144000" bIns="108000" rtlCol="0">
            <a:noAutofit/>
          </a:bodyPr>
          <a:lstStyle/>
          <a:p>
            <a:pPr defTabSz="1218987"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endParaRPr lang="en-US" sz="24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3" name="Text Box 18"/>
          <p:cNvSpPr txBox="1">
            <a:spLocks noChangeArrowheads="1"/>
          </p:cNvSpPr>
          <p:nvPr/>
        </p:nvSpPr>
        <p:spPr bwMode="auto">
          <a:xfrm>
            <a:off x="1674812" y="3418198"/>
            <a:ext cx="8858836" cy="6463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sz="3600" b="1" spc="200" dirty="0" smtClean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Gosho - 3.33333, 4.4444, 5.555</a:t>
            </a:r>
            <a:endParaRPr lang="bg-BG" sz="2800" b="1" spc="200" dirty="0">
              <a:solidFill>
                <a:schemeClr val="tx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" name="Down Arrow 2"/>
          <p:cNvSpPr/>
          <p:nvPr/>
        </p:nvSpPr>
        <p:spPr>
          <a:xfrm>
            <a:off x="5852096" y="4310472"/>
            <a:ext cx="484632" cy="45720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17" name="Rounded Rectangle 16"/>
          <p:cNvSpPr/>
          <p:nvPr/>
        </p:nvSpPr>
        <p:spPr>
          <a:xfrm>
            <a:off x="1826737" y="4874850"/>
            <a:ext cx="8532174" cy="1495802"/>
          </a:xfrm>
          <a:prstGeom prst="roundRect">
            <a:avLst>
              <a:gd name="adj" fmla="val 6659"/>
            </a:avLst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  <a:alpha val="50000"/>
              </a:schemeClr>
            </a:solidFill>
            <a:prstDash val="sysDash"/>
          </a:ln>
        </p:spPr>
        <p:txBody>
          <a:bodyPr vert="horz" wrap="square" lIns="144000" tIns="108000" rIns="144000" bIns="108000" rtlCol="0">
            <a:noAutofit/>
          </a:bodyPr>
          <a:lstStyle/>
          <a:p>
            <a:pPr defTabSz="1218987"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endParaRPr lang="en-US" sz="24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8040767"/>
              </p:ext>
            </p:extLst>
          </p:nvPr>
        </p:nvGraphicFramePr>
        <p:xfrm>
          <a:off x="2055812" y="5165551"/>
          <a:ext cx="8125885" cy="91440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625177"/>
                <a:gridCol w="1625177"/>
                <a:gridCol w="1625177"/>
                <a:gridCol w="1625177"/>
                <a:gridCol w="1625177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Name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JAdv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JavaOOP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AdvOOP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Average</a:t>
                      </a:r>
                      <a:endParaRPr lang="bg-BG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Gosho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3.33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4.44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5.56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4.4442</a:t>
                      </a:r>
                      <a:endParaRPr lang="bg-BG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50563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  <p:bldP spid="3" grpId="0" animBg="1"/>
      <p:bldP spid="17" grpId="0" animBg="1"/>
    </p:bld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1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3.xml><?xml version="1.0" encoding="utf-8"?>
<a:theme xmlns:a="http://schemas.openxmlformats.org/drawingml/2006/main" name="2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4.xml><?xml version="1.0" encoding="utf-8"?>
<a:theme xmlns:a="http://schemas.openxmlformats.org/drawingml/2006/main" name="4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5.xml><?xml version="1.0" encoding="utf-8"?>
<a:theme xmlns:a="http://schemas.openxmlformats.org/drawingml/2006/main" name="5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6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0</TotalTime>
  <Words>2344</Words>
  <Application>Microsoft Office PowerPoint</Application>
  <PresentationFormat>Custom</PresentationFormat>
  <Paragraphs>495</Paragraphs>
  <Slides>40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40</vt:i4>
      </vt:variant>
    </vt:vector>
  </HeadingPairs>
  <TitlesOfParts>
    <vt:vector size="51" baseType="lpstr">
      <vt:lpstr>Arial</vt:lpstr>
      <vt:lpstr>Calibri</vt:lpstr>
      <vt:lpstr>Consolas</vt:lpstr>
      <vt:lpstr>Courier New</vt:lpstr>
      <vt:lpstr>Wingdings</vt:lpstr>
      <vt:lpstr>Wingdings 2</vt:lpstr>
      <vt:lpstr>SoftUni 16x9</vt:lpstr>
      <vt:lpstr>1_SoftUni 16x9</vt:lpstr>
      <vt:lpstr>2_SoftUni 16x9</vt:lpstr>
      <vt:lpstr>4_SoftUni 16x9</vt:lpstr>
      <vt:lpstr>5_SoftUni 16x9</vt:lpstr>
      <vt:lpstr>Strings and Text Processing</vt:lpstr>
      <vt:lpstr>Table of Contents</vt:lpstr>
      <vt:lpstr>Table of Contents (2)</vt:lpstr>
      <vt:lpstr>Have a Question?</vt:lpstr>
      <vt:lpstr>What is a String?</vt:lpstr>
      <vt:lpstr>Formatting Strings</vt:lpstr>
      <vt:lpstr>Formatting Strings</vt:lpstr>
      <vt:lpstr>Formatting Strings (2)</vt:lpstr>
      <vt:lpstr>Problem: Students Results</vt:lpstr>
      <vt:lpstr>Solution: Students Results</vt:lpstr>
      <vt:lpstr>Manipulating Strings</vt:lpstr>
      <vt:lpstr>Trimming White Space and boolean methods</vt:lpstr>
      <vt:lpstr>Searching in Strings</vt:lpstr>
      <vt:lpstr>Extracting Substrings</vt:lpstr>
      <vt:lpstr>Splitting Strings</vt:lpstr>
      <vt:lpstr>Problem: Parse URLs</vt:lpstr>
      <vt:lpstr>Solution: Parse URLs</vt:lpstr>
      <vt:lpstr>Changing Character Casing</vt:lpstr>
      <vt:lpstr>Replacing substrings</vt:lpstr>
      <vt:lpstr>Problem: Parse Tags</vt:lpstr>
      <vt:lpstr>Solution: Parse Tags</vt:lpstr>
      <vt:lpstr>Practice: String Manipulations</vt:lpstr>
      <vt:lpstr>String Compare</vt:lpstr>
      <vt:lpstr>Comparing Strings (2)</vt:lpstr>
      <vt:lpstr>Comparing Strings</vt:lpstr>
      <vt:lpstr>Problem: Special Words</vt:lpstr>
      <vt:lpstr>Solution: Forbidden Words</vt:lpstr>
      <vt:lpstr>Concatenating and Building Strings</vt:lpstr>
      <vt:lpstr>Concatenating Strings</vt:lpstr>
      <vt:lpstr>StringBuilder: How It Works?</vt:lpstr>
      <vt:lpstr>Changing the Contents of a String</vt:lpstr>
      <vt:lpstr>The StringBuilder Class</vt:lpstr>
      <vt:lpstr>StringBuilder Class (2)</vt:lpstr>
      <vt:lpstr>Problem: Timers</vt:lpstr>
      <vt:lpstr>Solution: Timers</vt:lpstr>
      <vt:lpstr>Using StringBuilder</vt:lpstr>
      <vt:lpstr>Summary</vt:lpstr>
      <vt:lpstr>Java Syntax</vt:lpstr>
      <vt:lpstr>License</vt:lpstr>
      <vt:lpstr>Free Trainings @ Software University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Strings and Text Processing</dc:title>
  <dc:subject>Advanced Java  Course</dc:subject>
  <dc:creator/>
  <cp:keywords>java, JavaAdvanced, 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2017-01-31T10:32:28Z</dcterms:modified>
  <cp:category>programming, software engineering, C#, data structures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